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4"/>
  </p:notesMasterIdLst>
  <p:sldIdLst>
    <p:sldId id="867" r:id="rId2"/>
    <p:sldId id="741" r:id="rId3"/>
    <p:sldId id="883" r:id="rId4"/>
    <p:sldId id="440" r:id="rId5"/>
    <p:sldId id="868" r:id="rId6"/>
    <p:sldId id="1050" r:id="rId7"/>
    <p:sldId id="879" r:id="rId8"/>
    <p:sldId id="1046" r:id="rId9"/>
    <p:sldId id="1031" r:id="rId10"/>
    <p:sldId id="1045" r:id="rId11"/>
    <p:sldId id="1052" r:id="rId12"/>
    <p:sldId id="908" r:id="rId13"/>
    <p:sldId id="1054" r:id="rId14"/>
    <p:sldId id="262" r:id="rId15"/>
    <p:sldId id="298" r:id="rId16"/>
    <p:sldId id="1051" r:id="rId17"/>
    <p:sldId id="872" r:id="rId18"/>
    <p:sldId id="1043" r:id="rId19"/>
    <p:sldId id="1044" r:id="rId20"/>
    <p:sldId id="878" r:id="rId21"/>
    <p:sldId id="889" r:id="rId22"/>
    <p:sldId id="740" r:id="rId2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0164" autoAdjust="0"/>
  </p:normalViewPr>
  <p:slideViewPr>
    <p:cSldViewPr snapToGrid="0" showGuides="1">
      <p:cViewPr varScale="1">
        <p:scale>
          <a:sx n="60" d="100"/>
          <a:sy n="60" d="100"/>
        </p:scale>
        <p:origin x="96" y="102"/>
      </p:cViewPr>
      <p:guideLst>
        <p:guide orient="horz" pos="2137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HK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0FBDCF7A-B593-458B-A2D3-D08CBC7884A2}" type="datetimeFigureOut">
              <a:rPr lang="en-HK" smtClean="0"/>
              <a:t>22/11/2023</a:t>
            </a:fld>
            <a:endParaRPr lang="en-HK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79525"/>
            <a:ext cx="6135687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HK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6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HK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6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74F81799-FBBE-49DE-83EF-430F3AAFFBE9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5197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51"/>
              </a:spcAft>
            </a:pPr>
            <a:endParaRPr lang="en-HK" sz="19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85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2193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61165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2190">
              <a:defRPr/>
            </a:pPr>
            <a:endParaRPr lang="en-US" altLang="zh-HK" sz="1900" dirty="0"/>
          </a:p>
        </p:txBody>
      </p:sp>
    </p:spTree>
    <p:extLst>
      <p:ext uri="{BB962C8B-B14F-4D97-AF65-F5344CB8AC3E}">
        <p14:creationId xmlns:p14="http://schemas.microsoft.com/office/powerpoint/2010/main" val="3878738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2190"/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59987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2190"/>
            <a:endParaRPr lang="en-US" sz="1300" dirty="0">
              <a:ea typeface="+mn-lt"/>
              <a:cs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37291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15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71407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85717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17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20110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68293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19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523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1889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01564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19814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20515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HK" sz="19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07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2190"/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09439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2190"/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8097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81383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altLang="zh-HK" dirty="0"/>
          </a:p>
        </p:txBody>
      </p:sp>
    </p:spTree>
    <p:extLst>
      <p:ext uri="{BB962C8B-B14F-4D97-AF65-F5344CB8AC3E}">
        <p14:creationId xmlns:p14="http://schemas.microsoft.com/office/powerpoint/2010/main" val="423111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81799-FBBE-49DE-83EF-430F3AAFFBE9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4727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2190"/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0352C-CF40-48E9-9D2D-D1DB2DB09C5B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1501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10">
            <a:extLst>
              <a:ext uri="{FF2B5EF4-FFF2-40B4-BE49-F238E27FC236}">
                <a16:creationId xmlns:a16="http://schemas.microsoft.com/office/drawing/2014/main" id="{12456039-B9CE-4A4D-89E3-7424736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622" y="1354135"/>
            <a:ext cx="6456312" cy="19455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622" y="3254417"/>
            <a:ext cx="6456312" cy="56356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51622" y="4105317"/>
            <a:ext cx="3238500" cy="352425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0" i="0" cap="none" baseline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51622" y="4400193"/>
            <a:ext cx="3238500" cy="352425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1" cap="none" baseline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BDE31E1-5548-493E-8908-C8EC4A377B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18" y="887036"/>
            <a:ext cx="2196279" cy="673977"/>
          </a:xfrm>
          <a:prstGeom prst="rect">
            <a:avLst/>
          </a:prstGeom>
        </p:spPr>
      </p:pic>
      <p:pic>
        <p:nvPicPr>
          <p:cNvPr id="9" name="圖片 10">
            <a:extLst>
              <a:ext uri="{FF2B5EF4-FFF2-40B4-BE49-F238E27FC236}">
                <a16:creationId xmlns:a16="http://schemas.microsoft.com/office/drawing/2014/main" id="{65A0886B-1712-4C6B-9AA0-A0DB14BE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C28E98D-466F-465E-B6D6-65FD32E1AE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18" y="887036"/>
            <a:ext cx="2196279" cy="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9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B5560E-6766-4EA5-AA71-C96CABB2E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1400" baseline="0">
                <a:latin typeface="Calibri" panose="020F050202020403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latin typeface="Calibri" panose="020F0502020204030204" pitchFamily="34" charset="0"/>
              </a:defRPr>
            </a:lvl2pPr>
            <a:lvl3pPr>
              <a:defRPr sz="1400" baseline="0">
                <a:latin typeface="Calibri" panose="020F0502020204030204" pitchFamily="34" charset="0"/>
              </a:defRPr>
            </a:lvl3pPr>
            <a:lvl4pPr>
              <a:defRPr sz="1400" baseline="0">
                <a:latin typeface="Calibri" panose="020F0502020204030204" pitchFamily="34" charset="0"/>
              </a:defRPr>
            </a:lvl4pPr>
            <a:lvl5pPr>
              <a:defRPr sz="1400" baseline="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BD27BA-3A20-4D08-80A6-FE2479EE8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73490"/>
            <a:ext cx="3932237" cy="3395497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DD1954B-DD0B-4B6F-9FA7-449C3442AD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7DCD6E3-7DBD-48D5-AEB8-B0D10898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7425"/>
            <a:ext cx="3932237" cy="1028231"/>
          </a:xfrm>
        </p:spPr>
        <p:txBody>
          <a:bodyPr anchor="b"/>
          <a:lstStyle/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C53B674-25BA-4B40-8574-F02F83CEE4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15656"/>
            <a:ext cx="3932237" cy="352425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 i="0" cap="all" spc="0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423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AB3E6C8D-3F9B-4BF7-9919-5CBA664D627F}"/>
              </a:ext>
            </a:extLst>
          </p:cNvPr>
          <p:cNvSpPr/>
          <p:nvPr/>
        </p:nvSpPr>
        <p:spPr>
          <a:xfrm>
            <a:off x="1" y="457200"/>
            <a:ext cx="4772024" cy="11150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5C52A3F-4C39-4281-B67A-B6BA82D1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5071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9ABB944-74A2-4369-A082-5FA521A1B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21922"/>
            <a:ext cx="6172200" cy="42391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D7619EB-C8D2-4842-BB02-0A3ECE54B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0104"/>
            <a:ext cx="3932237" cy="3838883"/>
          </a:xfrm>
        </p:spPr>
        <p:txBody>
          <a:bodyPr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41F0593A-AAAF-46C5-ACDA-79A90613D8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ACBCA8F-2D07-423F-AF6B-E2AADC1383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72271"/>
            <a:ext cx="3932237" cy="352425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1" i="0" cap="all" spc="0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08412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分隔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FEF135-A197-4F7E-90D2-21DB01A6B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4" name="Picture Placeholder 30">
            <a:extLst>
              <a:ext uri="{FF2B5EF4-FFF2-40B4-BE49-F238E27FC236}">
                <a16:creationId xmlns:a16="http://schemas.microsoft.com/office/drawing/2014/main" id="{757D9994-B8B3-403A-94DA-7A8FBFD7B1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57300"/>
            <a:ext cx="11353800" cy="43434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F98539-1983-4375-89B9-C340B7A62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968500"/>
            <a:ext cx="5257800" cy="2921000"/>
          </a:xfrm>
          <a:prstGeom prst="rect">
            <a:avLst/>
          </a:prstGeom>
          <a:solidFill>
            <a:schemeClr val="accent2"/>
          </a:solidFill>
        </p:spPr>
        <p:txBody>
          <a:bodyPr lIns="274320" rIns="274320" anchor="ctr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8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分隔頁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0">
            <a:extLst>
              <a:ext uri="{FF2B5EF4-FFF2-40B4-BE49-F238E27FC236}">
                <a16:creationId xmlns:a16="http://schemas.microsoft.com/office/drawing/2014/main" id="{1DA3BC08-072D-4136-B96A-06F44E70211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790980" y="0"/>
            <a:ext cx="2401019" cy="34290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7" name="Picture Placeholder 30">
            <a:extLst>
              <a:ext uri="{FF2B5EF4-FFF2-40B4-BE49-F238E27FC236}">
                <a16:creationId xmlns:a16="http://schemas.microsoft.com/office/drawing/2014/main" id="{CF27978A-2D17-4A4A-B4D6-D4C2FE79E57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90980" y="3429000"/>
            <a:ext cx="2401019" cy="34290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6544208C-23A8-4F6B-9B75-EA91BC9A720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389961" y="0"/>
            <a:ext cx="2401019" cy="68580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9" name="Picture Placeholder 30">
            <a:extLst>
              <a:ext uri="{FF2B5EF4-FFF2-40B4-BE49-F238E27FC236}">
                <a16:creationId xmlns:a16="http://schemas.microsoft.com/office/drawing/2014/main" id="{5EB32942-75B3-4850-BADC-6D4108B696E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88942" y="0"/>
            <a:ext cx="2401019" cy="34290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3233A0A2-5F4E-4280-BA84-C9AFD78819F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988942" y="3429000"/>
            <a:ext cx="2401019" cy="34290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FEF135-A197-4F7E-90D2-21DB01A6B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E4DEFA-8BCB-4362-AC4F-4499771AB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48" y="713730"/>
            <a:ext cx="3485548" cy="18805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B0BFF24-3570-4C33-AA33-2621CB9888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349" y="2594290"/>
            <a:ext cx="3485547" cy="3396892"/>
          </a:xfrm>
          <a:noFill/>
        </p:spPr>
        <p:txBody>
          <a:bodyPr lIns="91440" tIns="0" rIns="91440" bIns="0" anchor="t">
            <a:noAutofit/>
          </a:bodyPr>
          <a:lstStyle>
            <a:lvl1pPr marL="0" indent="0" algn="l">
              <a:lnSpc>
                <a:spcPct val="130000"/>
              </a:lnSpc>
              <a:spcBef>
                <a:spcPts val="600"/>
              </a:spcBef>
              <a:buNone/>
              <a:defRPr sz="1400" b="0" i="0" cap="none" baseline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59997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0EC7548-0160-47D8-87A5-445AEEFE18D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6384" y="4137554"/>
            <a:ext cx="9892560" cy="622904"/>
          </a:xfrm>
          <a:noFill/>
          <a:ln w="12700">
            <a:solidFill>
              <a:schemeClr val="bg2">
                <a:lumMod val="9000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00" b="0" i="0" cap="none" baseline="0">
                <a:solidFill>
                  <a:schemeClr val="bg2">
                    <a:lumMod val="5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E958B6D-9468-403B-8BE0-579B99F17C6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8200" y="1539845"/>
            <a:ext cx="9892560" cy="622904"/>
          </a:xfrm>
          <a:noFill/>
          <a:ln w="12700">
            <a:solidFill>
              <a:schemeClr val="bg2">
                <a:lumMod val="9000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00" b="0" i="0" cap="none" baseline="0">
                <a:solidFill>
                  <a:schemeClr val="bg2">
                    <a:lumMod val="5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EE177D9-BE12-4099-8C92-7BFE96CBD5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28944" y="4137554"/>
            <a:ext cx="747622" cy="622904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800" b="0" i="0" cap="none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24D9393-6401-4820-B43D-868C6F5B72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729852" y="1539845"/>
            <a:ext cx="749437" cy="622904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800" b="0" i="0" cap="none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473C777D-BD6F-4CD0-8C1F-C1F4086B2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6384" y="5003457"/>
            <a:ext cx="9892560" cy="622904"/>
          </a:xfrm>
          <a:noFill/>
          <a:ln w="12700">
            <a:solidFill>
              <a:schemeClr val="bg2">
                <a:lumMod val="9000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00" b="0" i="0" cap="none" baseline="0">
                <a:solidFill>
                  <a:schemeClr val="bg2">
                    <a:lumMod val="5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1925C32C-F78D-454D-8F2B-17C1ACD9805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8200" y="2405748"/>
            <a:ext cx="9892560" cy="622904"/>
          </a:xfrm>
          <a:noFill/>
          <a:ln w="12700">
            <a:solidFill>
              <a:schemeClr val="bg2">
                <a:lumMod val="9000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00" b="0" i="0" cap="none" baseline="0">
                <a:solidFill>
                  <a:schemeClr val="bg2">
                    <a:lumMod val="5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300EA7F8-B77C-4625-820C-5BC851C005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728944" y="5003457"/>
            <a:ext cx="747622" cy="622904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800" b="0" i="0" cap="none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0F706F7F-0BA8-40FE-A21A-947831EA6B6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729852" y="2405748"/>
            <a:ext cx="749437" cy="622904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800" b="0" i="0" cap="none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C8193E7E-A74C-40A6-B39E-E3752118E6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8200" y="3271651"/>
            <a:ext cx="9892560" cy="622904"/>
          </a:xfrm>
          <a:noFill/>
          <a:ln w="12700">
            <a:solidFill>
              <a:schemeClr val="bg2">
                <a:lumMod val="90000"/>
              </a:schemeClr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800" b="0" i="0" cap="none" baseline="0">
                <a:solidFill>
                  <a:schemeClr val="bg2">
                    <a:lumMod val="5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30C2D7A-C614-4A4F-92CB-CDF9E41F9F7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729852" y="3271651"/>
            <a:ext cx="749437" cy="622904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800" b="0" i="0" cap="none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59B4318-1ED9-4ABD-ADCD-5959AC5BA57F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9B26FF7-44B5-410D-93E2-98E3F83C4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012969"/>
            <a:ext cx="10515599" cy="352425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 i="0" cap="all" spc="0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6" name="標題 1">
            <a:extLst>
              <a:ext uri="{FF2B5EF4-FFF2-40B4-BE49-F238E27FC236}">
                <a16:creationId xmlns:a16="http://schemas.microsoft.com/office/drawing/2014/main" id="{A23034FF-A9D9-4C04-9EA4-3B15AD05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030"/>
            <a:ext cx="10515600" cy="527939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93346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1A3E4284-0A4D-4FBB-9B09-607F697AC4D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99096" y="500333"/>
            <a:ext cx="2754704" cy="2605177"/>
          </a:xfrm>
          <a:prstGeom prst="rect">
            <a:avLst/>
          </a:prstGeom>
          <a:solidFill>
            <a:schemeClr val="bg2"/>
          </a:solidFill>
          <a:ln w="25400"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599096" y="3260785"/>
            <a:ext cx="2754704" cy="2605179"/>
          </a:xfrm>
          <a:solidFill>
            <a:schemeClr val="bg2"/>
          </a:solidFill>
        </p:spPr>
        <p:txBody>
          <a:bodyPr lIns="360000" tIns="360000" rIns="360000" bIns="3600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400" b="0" i="0" cap="none" baseline="0">
                <a:solidFill>
                  <a:schemeClr val="bg2">
                    <a:lumMod val="50000"/>
                  </a:schemeClr>
                </a:solidFill>
                <a:latin typeface="+mn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30">
            <a:extLst>
              <a:ext uri="{FF2B5EF4-FFF2-40B4-BE49-F238E27FC236}">
                <a16:creationId xmlns:a16="http://schemas.microsoft.com/office/drawing/2014/main" id="{24923587-F6DF-4F86-B35B-7C5C57549F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732731" y="3260785"/>
            <a:ext cx="2754703" cy="2605177"/>
          </a:xfrm>
          <a:prstGeom prst="rect">
            <a:avLst/>
          </a:prstGeom>
          <a:solidFill>
            <a:schemeClr val="bg2"/>
          </a:solidFill>
          <a:ln w="25400"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3" name="Picture Placeholder 30">
            <a:extLst>
              <a:ext uri="{FF2B5EF4-FFF2-40B4-BE49-F238E27FC236}">
                <a16:creationId xmlns:a16="http://schemas.microsoft.com/office/drawing/2014/main" id="{E985C3A2-EBAA-4205-BE40-123CBB8583C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732728" y="500333"/>
            <a:ext cx="2754705" cy="2605177"/>
          </a:xfrm>
          <a:prstGeom prst="rect">
            <a:avLst/>
          </a:prstGeom>
          <a:solidFill>
            <a:schemeClr val="bg2"/>
          </a:solidFill>
          <a:ln w="25400"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5842D009-CB57-4BAA-AC13-21DF1B5A55B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866366" y="3260785"/>
            <a:ext cx="2754703" cy="2605177"/>
          </a:xfrm>
          <a:prstGeom prst="rect">
            <a:avLst/>
          </a:prstGeom>
          <a:solidFill>
            <a:schemeClr val="bg2"/>
          </a:solidFill>
          <a:ln w="25400"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505390-0621-48CA-B3BC-2267D75D7F5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1" y="500333"/>
            <a:ext cx="5621065" cy="2605179"/>
          </a:xfrm>
          <a:solidFill>
            <a:schemeClr val="accent2"/>
          </a:solidFill>
        </p:spPr>
        <p:txBody>
          <a:bodyPr lIns="365760" tIns="822960" rIns="365760" bIns="365760" anchor="t">
            <a:noAutofit/>
          </a:bodyPr>
          <a:lstStyle>
            <a:lvl1pPr marL="0" indent="0" algn="l">
              <a:lnSpc>
                <a:spcPct val="130000"/>
              </a:lnSpc>
              <a:spcBef>
                <a:spcPts val="600"/>
              </a:spcBef>
              <a:buNone/>
              <a:defRPr sz="3200" b="0" i="0" cap="none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89CEA6-4D7C-4330-B757-2B427A75912E}"/>
              </a:ext>
            </a:extLst>
          </p:cNvPr>
          <p:cNvSpPr/>
          <p:nvPr/>
        </p:nvSpPr>
        <p:spPr>
          <a:xfrm>
            <a:off x="0" y="3260785"/>
            <a:ext cx="2754704" cy="26051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8DC953B-A52E-4783-ADF7-8FA621A48B4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800791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分隔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FEF135-A197-4F7E-90D2-21DB01A6B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6" name="Picture Placeholder 30">
            <a:extLst>
              <a:ext uri="{FF2B5EF4-FFF2-40B4-BE49-F238E27FC236}">
                <a16:creationId xmlns:a16="http://schemas.microsoft.com/office/drawing/2014/main" id="{F77A9C0B-9046-4D2E-A740-9A3CF565033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6780362" cy="4908430"/>
          </a:xfrm>
          <a:prstGeom prst="rect">
            <a:avLst/>
          </a:prstGeom>
          <a:solidFill>
            <a:schemeClr val="bg2"/>
          </a:solidFill>
          <a:ln w="25400"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34F04C-678F-44AD-9879-AB621657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384" y="2454216"/>
            <a:ext cx="4435416" cy="188055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2BC8BF9-412B-4B4A-ADD0-73C65C54B2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8385" y="4334776"/>
            <a:ext cx="4435415" cy="1618472"/>
          </a:xfrm>
          <a:noFill/>
        </p:spPr>
        <p:txBody>
          <a:bodyPr lIns="91440" tIns="0" rIns="91440" bIns="0" anchor="t">
            <a:noAutofit/>
          </a:bodyPr>
          <a:lstStyle>
            <a:lvl1pPr marL="0" indent="0" algn="l">
              <a:lnSpc>
                <a:spcPct val="130000"/>
              </a:lnSpc>
              <a:spcBef>
                <a:spcPts val="600"/>
              </a:spcBef>
              <a:buNone/>
              <a:defRPr sz="1400" b="0" i="0" cap="none" baseline="0">
                <a:solidFill>
                  <a:schemeClr val="bg2">
                    <a:lumMod val="50000"/>
                  </a:schemeClr>
                </a:solidFill>
                <a:latin typeface="+mn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0679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分隔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FEF135-A197-4F7E-90D2-21DB01A6B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6" name="Picture Placeholder 30">
            <a:extLst>
              <a:ext uri="{FF2B5EF4-FFF2-40B4-BE49-F238E27FC236}">
                <a16:creationId xmlns:a16="http://schemas.microsoft.com/office/drawing/2014/main" id="{49574459-24E4-4D52-83D1-7F67B9A1B4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776377"/>
            <a:ext cx="3318292" cy="420969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BFBF5E9-478C-4233-92E9-FFFC54805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6854" y="5034142"/>
            <a:ext cx="3318292" cy="3524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F03DE9-43B1-4522-8CBC-17CEBAD9A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6854" y="5434642"/>
            <a:ext cx="3318292" cy="560717"/>
          </a:xfrm>
        </p:spPr>
        <p:txBody>
          <a:bodyPr anchor="t">
            <a:no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1200" b="0" i="0" cap="none" baseline="0">
                <a:solidFill>
                  <a:schemeClr val="bg2">
                    <a:lumMod val="50000"/>
                  </a:schemeClr>
                </a:solidFill>
                <a:latin typeface="+mn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ED54FFA-5C7E-4C63-99F9-70E7DBEC31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35508" y="5034142"/>
            <a:ext cx="3318292" cy="3524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D9C366B-CB0D-45D5-9AA1-6FCC5A883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5508" y="5434642"/>
            <a:ext cx="3318292" cy="560717"/>
          </a:xfrm>
        </p:spPr>
        <p:txBody>
          <a:bodyPr anchor="t">
            <a:no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1200" b="0" i="0" cap="none" baseline="0">
                <a:solidFill>
                  <a:schemeClr val="bg2">
                    <a:lumMod val="50000"/>
                  </a:schemeClr>
                </a:solidFill>
                <a:latin typeface="+mn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218126F-7C8C-4E0E-98E0-C81F5BC3B8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5034142"/>
            <a:ext cx="3318292" cy="3524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B982F0D-5448-4E8E-95B9-454447B658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5434642"/>
            <a:ext cx="3318292" cy="560717"/>
          </a:xfrm>
        </p:spPr>
        <p:txBody>
          <a:bodyPr anchor="t">
            <a:no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1200" b="0" i="0" cap="none" baseline="0">
                <a:solidFill>
                  <a:schemeClr val="bg2">
                    <a:lumMod val="50000"/>
                  </a:schemeClr>
                </a:solidFill>
                <a:latin typeface="+mn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Picture Placeholder 30">
            <a:extLst>
              <a:ext uri="{FF2B5EF4-FFF2-40B4-BE49-F238E27FC236}">
                <a16:creationId xmlns:a16="http://schemas.microsoft.com/office/drawing/2014/main" id="{2DFCE4C0-3D3C-4E80-8FC3-F79501AAB16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36854" y="776377"/>
            <a:ext cx="3318292" cy="420969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14" name="Picture Placeholder 30">
            <a:extLst>
              <a:ext uri="{FF2B5EF4-FFF2-40B4-BE49-F238E27FC236}">
                <a16:creationId xmlns:a16="http://schemas.microsoft.com/office/drawing/2014/main" id="{9BA03DE5-2485-4F23-A682-046ECB11705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21132" y="776377"/>
            <a:ext cx="3318292" cy="420969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79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 up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6F0F524D-8EC7-486B-9300-BF11F0FA5ED9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83BDE289-A5FC-484C-B1DC-89D3BE552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21" y="1880511"/>
            <a:ext cx="5326558" cy="3107158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FEF135-A197-4F7E-90D2-21DB01A6B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7" name="Picture Placeholder 30">
            <a:extLst>
              <a:ext uri="{FF2B5EF4-FFF2-40B4-BE49-F238E27FC236}">
                <a16:creationId xmlns:a16="http://schemas.microsoft.com/office/drawing/2014/main" id="{A328441F-6172-4784-93A4-E87E67B98FB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820" y="2096382"/>
            <a:ext cx="4012360" cy="252655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F81343E-276F-4A11-907E-696D2C8353F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66627" y="1429915"/>
            <a:ext cx="4547470" cy="4489831"/>
          </a:xfrm>
        </p:spPr>
        <p:txBody>
          <a:bodyPr anchor="t">
            <a:no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1400" b="0" i="0" cap="none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A0425F3-12D5-4335-B9F0-94B3BB7C07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195" y="6386384"/>
            <a:ext cx="1271610" cy="3902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BCE0ED-14E8-4921-A7B9-850280AE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626" y="851120"/>
            <a:ext cx="4547469" cy="5787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77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 up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FEF135-A197-4F7E-90D2-21DB01A6B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C8126B8-93B0-4B96-BD91-BA3878B3C59A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7F81BAF6-C06D-4F71-87A3-C55F1B71D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288" y="1179108"/>
            <a:ext cx="2957423" cy="4499783"/>
          </a:xfrm>
          <a:prstGeom prst="rect">
            <a:avLst/>
          </a:prstGeom>
        </p:spPr>
      </p:pic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A52532F0-7AF0-434D-B04F-4DF8B386AE6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700213" y="2119314"/>
            <a:ext cx="2552700" cy="2624389"/>
          </a:xfrm>
          <a:prstGeom prst="roundRect">
            <a:avLst>
              <a:gd name="adj" fmla="val 1538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025EC2D-FE3D-4F01-9FF9-86E7037AA2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195" y="6386384"/>
            <a:ext cx="1271610" cy="39022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E6C3BB-AB93-43F0-9488-6F49FF64B66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66627" y="1429915"/>
            <a:ext cx="4547470" cy="4489831"/>
          </a:xfrm>
        </p:spPr>
        <p:txBody>
          <a:bodyPr anchor="t">
            <a:noAutofit/>
          </a:bodyPr>
          <a:lstStyle>
            <a:lvl1pPr marL="0" indent="0" algn="ctr">
              <a:lnSpc>
                <a:spcPct val="130000"/>
              </a:lnSpc>
              <a:spcBef>
                <a:spcPts val="600"/>
              </a:spcBef>
              <a:buNone/>
              <a:defRPr sz="1400" b="0" i="0" cap="none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42ABC3-F704-4E4B-8A8E-BBBBD469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626" y="851120"/>
            <a:ext cx="4547469" cy="5787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3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6B2C11-5A87-4178-9BC0-D42E4106F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97E148-F323-4B62-AA9B-3ADC7F4A7713}"/>
              </a:ext>
            </a:extLst>
          </p:cNvPr>
          <p:cNvSpPr txBox="1"/>
          <p:nvPr/>
        </p:nvSpPr>
        <p:spPr>
          <a:xfrm>
            <a:off x="11445240" y="6419853"/>
            <a:ext cx="5283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900" spc="220" baseline="0" dirty="0">
                <a:solidFill>
                  <a:schemeClr val="bg1"/>
                </a:solidFill>
                <a:latin typeface="+mj-lt"/>
              </a:rPr>
              <a:t>2021</a:t>
            </a:r>
            <a:endParaRPr lang="en-HK" sz="1050" spc="22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B9966C-A347-4F26-9165-F62EB0EC8B32}"/>
              </a:ext>
            </a:extLst>
          </p:cNvPr>
          <p:cNvSpPr txBox="1"/>
          <p:nvPr/>
        </p:nvSpPr>
        <p:spPr>
          <a:xfrm rot="16200000">
            <a:off x="91719" y="2475383"/>
            <a:ext cx="5283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900" spc="220" baseline="0" dirty="0">
                <a:solidFill>
                  <a:schemeClr val="bg1"/>
                </a:solidFill>
                <a:latin typeface="+mj-lt"/>
              </a:rPr>
              <a:t>2021</a:t>
            </a:r>
            <a:endParaRPr lang="en-HK" sz="1050" spc="220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0" y="1989137"/>
            <a:ext cx="6456312" cy="12033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0" y="3147219"/>
            <a:ext cx="6456312" cy="56356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857500" y="3998119"/>
            <a:ext cx="3238500" cy="352425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0" i="0" cap="none" baseline="0">
                <a:solidFill>
                  <a:schemeClr val="tx1">
                    <a:lumMod val="10000"/>
                    <a:lumOff val="90000"/>
                  </a:schemeClr>
                </a:solidFill>
                <a:latin typeface="Calibri" panose="020F0502020204030204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857500" y="4292995"/>
            <a:ext cx="3238500" cy="352425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1" cap="none" baseline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C309FD9-0074-4FDA-BE49-9461A13BEF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34" y="247316"/>
            <a:ext cx="1096949" cy="251791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200" b="1" i="0" cap="none" spc="300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DD Month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95E67FA-C1C9-4F93-BD3D-B567FA4FC6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034" y="499107"/>
            <a:ext cx="1096949" cy="251791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600" b="1" i="0" cap="none" spc="300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1238713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 up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319D3959-9527-4042-A192-9C4EC8980610}"/>
              </a:ext>
            </a:extLst>
          </p:cNvPr>
          <p:cNvSpPr/>
          <p:nvPr/>
        </p:nvSpPr>
        <p:spPr>
          <a:xfrm>
            <a:off x="1" y="2337759"/>
            <a:ext cx="12192000" cy="4520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E37353C-3402-4B16-BA9E-7864B6DDE10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99723" y="2337758"/>
            <a:ext cx="7730594" cy="3770965"/>
          </a:xfrm>
        </p:spPr>
        <p:txBody>
          <a:bodyPr anchor="t">
            <a:noAutofit/>
          </a:bodyPr>
          <a:lstStyle>
            <a:lvl1pPr marL="0" indent="0" algn="l">
              <a:lnSpc>
                <a:spcPct val="130000"/>
              </a:lnSpc>
              <a:spcBef>
                <a:spcPts val="600"/>
              </a:spcBef>
              <a:buNone/>
              <a:defRPr sz="1600" b="0" i="0" cap="none" baseline="0">
                <a:solidFill>
                  <a:schemeClr val="bg1"/>
                </a:solidFill>
                <a:latin typeface="+mn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FEF135-A197-4F7E-90D2-21DB01A6B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C3AB5D0-25F6-4AA5-B1DE-F99128743E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198" y="6386384"/>
            <a:ext cx="1271604" cy="3902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650361D-E844-481D-A66D-7DEE92873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723" y="749274"/>
            <a:ext cx="7730594" cy="15884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11C658A-DEEB-4FCB-AC8B-A07E4D6021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3824" y="765646"/>
            <a:ext cx="2513764" cy="5343077"/>
          </a:xfrm>
          <a:prstGeom prst="roundRect">
            <a:avLst>
              <a:gd name="adj" fmla="val 10227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grpSp>
        <p:nvGrpSpPr>
          <p:cNvPr id="17" name="Group 42">
            <a:extLst>
              <a:ext uri="{FF2B5EF4-FFF2-40B4-BE49-F238E27FC236}">
                <a16:creationId xmlns:a16="http://schemas.microsoft.com/office/drawing/2014/main" id="{187BE9CB-3DB1-4FEF-8632-EE3302502B61}"/>
              </a:ext>
            </a:extLst>
          </p:cNvPr>
          <p:cNvGrpSpPr/>
          <p:nvPr/>
        </p:nvGrpSpPr>
        <p:grpSpPr>
          <a:xfrm>
            <a:off x="993024" y="774674"/>
            <a:ext cx="2623018" cy="5343076"/>
            <a:chOff x="12441934" y="671831"/>
            <a:chExt cx="2613330" cy="5323167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7DBAEF5-E6DB-47AA-ABA3-3C59A0D5A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606" y="671831"/>
              <a:ext cx="2527900" cy="5323167"/>
            </a:xfrm>
            <a:custGeom>
              <a:avLst/>
              <a:gdLst>
                <a:gd name="T0" fmla="*/ 1155 w 1278"/>
                <a:gd name="T1" fmla="*/ 2694 h 2694"/>
                <a:gd name="T2" fmla="*/ 123 w 1278"/>
                <a:gd name="T3" fmla="*/ 2694 h 2694"/>
                <a:gd name="T4" fmla="*/ 0 w 1278"/>
                <a:gd name="T5" fmla="*/ 2571 h 2694"/>
                <a:gd name="T6" fmla="*/ 0 w 1278"/>
                <a:gd name="T7" fmla="*/ 123 h 2694"/>
                <a:gd name="T8" fmla="*/ 123 w 1278"/>
                <a:gd name="T9" fmla="*/ 0 h 2694"/>
                <a:gd name="T10" fmla="*/ 1155 w 1278"/>
                <a:gd name="T11" fmla="*/ 0 h 2694"/>
                <a:gd name="T12" fmla="*/ 1278 w 1278"/>
                <a:gd name="T13" fmla="*/ 123 h 2694"/>
                <a:gd name="T14" fmla="*/ 1278 w 1278"/>
                <a:gd name="T15" fmla="*/ 2571 h 2694"/>
                <a:gd name="T16" fmla="*/ 1155 w 1278"/>
                <a:gd name="T17" fmla="*/ 2694 h 2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2694">
                  <a:moveTo>
                    <a:pt x="1155" y="2694"/>
                  </a:moveTo>
                  <a:cubicBezTo>
                    <a:pt x="123" y="2694"/>
                    <a:pt x="123" y="2694"/>
                    <a:pt x="123" y="2694"/>
                  </a:cubicBezTo>
                  <a:cubicBezTo>
                    <a:pt x="55" y="2694"/>
                    <a:pt x="0" y="2639"/>
                    <a:pt x="0" y="2571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55"/>
                    <a:pt x="55" y="0"/>
                    <a:pt x="123" y="0"/>
                  </a:cubicBezTo>
                  <a:cubicBezTo>
                    <a:pt x="1155" y="0"/>
                    <a:pt x="1155" y="0"/>
                    <a:pt x="1155" y="0"/>
                  </a:cubicBezTo>
                  <a:cubicBezTo>
                    <a:pt x="1223" y="0"/>
                    <a:pt x="1278" y="55"/>
                    <a:pt x="1278" y="123"/>
                  </a:cubicBezTo>
                  <a:cubicBezTo>
                    <a:pt x="1278" y="2571"/>
                    <a:pt x="1278" y="2571"/>
                    <a:pt x="1278" y="2571"/>
                  </a:cubicBezTo>
                  <a:cubicBezTo>
                    <a:pt x="1278" y="2639"/>
                    <a:pt x="1223" y="2694"/>
                    <a:pt x="1155" y="2694"/>
                  </a:cubicBezTo>
                  <a:close/>
                </a:path>
              </a:pathLst>
            </a:custGeom>
            <a:noFill/>
            <a:ln w="508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solidFill>
                    <a:schemeClr val="tx2"/>
                  </a:solidFill>
                </a:ln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7DCAEF8-0D7F-4089-B110-0D5C886C4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1507" y="1894485"/>
              <a:ext cx="43757" cy="625078"/>
            </a:xfrm>
            <a:custGeom>
              <a:avLst/>
              <a:gdLst>
                <a:gd name="T0" fmla="*/ 0 w 22"/>
                <a:gd name="T1" fmla="*/ 0 h 316"/>
                <a:gd name="T2" fmla="*/ 0 w 22"/>
                <a:gd name="T3" fmla="*/ 0 h 316"/>
                <a:gd name="T4" fmla="*/ 22 w 22"/>
                <a:gd name="T5" fmla="*/ 21 h 316"/>
                <a:gd name="T6" fmla="*/ 22 w 22"/>
                <a:gd name="T7" fmla="*/ 294 h 316"/>
                <a:gd name="T8" fmla="*/ 0 w 22"/>
                <a:gd name="T9" fmla="*/ 316 h 316"/>
                <a:gd name="T10" fmla="*/ 0 w 22"/>
                <a:gd name="T11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22" y="9"/>
                    <a:pt x="22" y="21"/>
                  </a:cubicBezTo>
                  <a:cubicBezTo>
                    <a:pt x="22" y="294"/>
                    <a:pt x="22" y="294"/>
                    <a:pt x="22" y="294"/>
                  </a:cubicBezTo>
                  <a:cubicBezTo>
                    <a:pt x="22" y="306"/>
                    <a:pt x="12" y="316"/>
                    <a:pt x="0" y="316"/>
                  </a:cubicBezTo>
                  <a:cubicBezTo>
                    <a:pt x="0" y="316"/>
                    <a:pt x="0" y="316"/>
                    <a:pt x="0" y="316"/>
                  </a:cubicBezTo>
                </a:path>
              </a:pathLst>
            </a:custGeom>
            <a:noFill/>
            <a:ln w="508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solidFill>
                    <a:schemeClr val="tx2"/>
                  </a:solidFill>
                </a:ln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A5E0534B-6A9B-4B5C-87BF-A70B50FA0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2173" y="2282033"/>
              <a:ext cx="41255" cy="402550"/>
            </a:xfrm>
            <a:custGeom>
              <a:avLst/>
              <a:gdLst>
                <a:gd name="T0" fmla="*/ 21 w 21"/>
                <a:gd name="T1" fmla="*/ 204 h 204"/>
                <a:gd name="T2" fmla="*/ 21 w 21"/>
                <a:gd name="T3" fmla="*/ 204 h 204"/>
                <a:gd name="T4" fmla="*/ 0 w 21"/>
                <a:gd name="T5" fmla="*/ 182 h 204"/>
                <a:gd name="T6" fmla="*/ 0 w 21"/>
                <a:gd name="T7" fmla="*/ 22 h 204"/>
                <a:gd name="T8" fmla="*/ 21 w 21"/>
                <a:gd name="T9" fmla="*/ 0 h 204"/>
                <a:gd name="T10" fmla="*/ 21 w 21"/>
                <a:gd name="T1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4">
                  <a:moveTo>
                    <a:pt x="21" y="204"/>
                  </a:moveTo>
                  <a:cubicBezTo>
                    <a:pt x="21" y="204"/>
                    <a:pt x="21" y="204"/>
                    <a:pt x="21" y="204"/>
                  </a:cubicBezTo>
                  <a:cubicBezTo>
                    <a:pt x="9" y="204"/>
                    <a:pt x="0" y="194"/>
                    <a:pt x="0" y="18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noFill/>
            <a:ln w="508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solidFill>
                    <a:schemeClr val="tx2"/>
                  </a:solidFill>
                </a:ln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4259E4D4-0CC7-4711-B2CA-D4E26B247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2054" y="1738214"/>
              <a:ext cx="41255" cy="403800"/>
            </a:xfrm>
            <a:custGeom>
              <a:avLst/>
              <a:gdLst>
                <a:gd name="T0" fmla="*/ 21 w 21"/>
                <a:gd name="T1" fmla="*/ 204 h 204"/>
                <a:gd name="T2" fmla="*/ 21 w 21"/>
                <a:gd name="T3" fmla="*/ 204 h 204"/>
                <a:gd name="T4" fmla="*/ 0 w 21"/>
                <a:gd name="T5" fmla="*/ 183 h 204"/>
                <a:gd name="T6" fmla="*/ 0 w 21"/>
                <a:gd name="T7" fmla="*/ 22 h 204"/>
                <a:gd name="T8" fmla="*/ 21 w 21"/>
                <a:gd name="T9" fmla="*/ 0 h 204"/>
                <a:gd name="T10" fmla="*/ 21 w 21"/>
                <a:gd name="T1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4">
                  <a:moveTo>
                    <a:pt x="21" y="204"/>
                  </a:moveTo>
                  <a:cubicBezTo>
                    <a:pt x="21" y="204"/>
                    <a:pt x="21" y="204"/>
                    <a:pt x="21" y="204"/>
                  </a:cubicBezTo>
                  <a:cubicBezTo>
                    <a:pt x="9" y="204"/>
                    <a:pt x="0" y="195"/>
                    <a:pt x="0" y="18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noFill/>
            <a:ln w="508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solidFill>
                    <a:schemeClr val="tx2"/>
                  </a:solidFill>
                </a:ln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489EB9C-2656-40F6-8F1A-3721E907B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1934" y="1308161"/>
              <a:ext cx="41255" cy="201275"/>
            </a:xfrm>
            <a:custGeom>
              <a:avLst/>
              <a:gdLst>
                <a:gd name="T0" fmla="*/ 21 w 21"/>
                <a:gd name="T1" fmla="*/ 102 h 102"/>
                <a:gd name="T2" fmla="*/ 21 w 21"/>
                <a:gd name="T3" fmla="*/ 102 h 102"/>
                <a:gd name="T4" fmla="*/ 0 w 21"/>
                <a:gd name="T5" fmla="*/ 80 h 102"/>
                <a:gd name="T6" fmla="*/ 0 w 21"/>
                <a:gd name="T7" fmla="*/ 22 h 102"/>
                <a:gd name="T8" fmla="*/ 21 w 21"/>
                <a:gd name="T9" fmla="*/ 0 h 102"/>
                <a:gd name="T10" fmla="*/ 21 w 21"/>
                <a:gd name="T1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02">
                  <a:moveTo>
                    <a:pt x="21" y="102"/>
                  </a:moveTo>
                  <a:cubicBezTo>
                    <a:pt x="21" y="102"/>
                    <a:pt x="21" y="102"/>
                    <a:pt x="21" y="102"/>
                  </a:cubicBezTo>
                  <a:cubicBezTo>
                    <a:pt x="9" y="102"/>
                    <a:pt x="0" y="92"/>
                    <a:pt x="0" y="8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noFill/>
            <a:ln w="508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solidFill>
                    <a:schemeClr val="tx2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1196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 up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9670230-CDA4-4F5D-9C10-5B65374678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260398"/>
            <a:ext cx="10515599" cy="352425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 i="0" cap="all" spc="0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FEF135-A197-4F7E-90D2-21DB01A6B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DBFB63F0-827B-4F6F-8289-46BFF6ED9F89}"/>
              </a:ext>
            </a:extLst>
          </p:cNvPr>
          <p:cNvSpPr/>
          <p:nvPr/>
        </p:nvSpPr>
        <p:spPr>
          <a:xfrm>
            <a:off x="1" y="2153286"/>
            <a:ext cx="12192000" cy="30694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CCF558D-EBEA-48AC-ABB8-E9C231399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275" y="1717677"/>
            <a:ext cx="5785450" cy="4501080"/>
          </a:xfrm>
          <a:prstGeom prst="rect">
            <a:avLst/>
          </a:prstGeom>
        </p:spPr>
      </p:pic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8A3DEED3-9D74-44B9-B3FD-7B61DCE8916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50" y="2035968"/>
            <a:ext cx="4762499" cy="2681287"/>
          </a:xfrm>
          <a:solidFill>
            <a:schemeClr val="tx2">
              <a:lumMod val="40000"/>
              <a:lumOff val="60000"/>
            </a:schemeClr>
          </a:solidFill>
          <a:ln w="6350"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insert picture or drag and drop picture from folder</a:t>
            </a:r>
            <a:endParaRPr lang="en-GB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3522AB70-BEBB-40B8-B2A4-E933BA95C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53286"/>
            <a:ext cx="2434607" cy="3069432"/>
          </a:xfrm>
        </p:spPr>
        <p:txBody>
          <a:bodyPr tIns="180000">
            <a:normAutofit/>
          </a:bodyPr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bg2">
                    <a:lumMod val="50000"/>
                  </a:schemeClr>
                </a:solidFill>
              </a:defRPr>
            </a:lvl2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3B1E8E71-3461-43C7-A43B-390B23C4DE9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919192" y="2153285"/>
            <a:ext cx="2434607" cy="3069432"/>
          </a:xfrm>
        </p:spPr>
        <p:txBody>
          <a:bodyPr tIns="180000">
            <a:normAutofit/>
          </a:bodyPr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bg2">
                    <a:lumMod val="50000"/>
                  </a:schemeClr>
                </a:solidFill>
              </a:defRPr>
            </a:lvl2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9C2A9507-5A5B-46CE-97FF-32A4BC782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2692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26393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28">
            <a:extLst>
              <a:ext uri="{FF2B5EF4-FFF2-40B4-BE49-F238E27FC236}">
                <a16:creationId xmlns:a16="http://schemas.microsoft.com/office/drawing/2014/main" id="{A1718383-9EB7-4EFD-8B48-917869FFEFDA}"/>
              </a:ext>
            </a:extLst>
          </p:cNvPr>
          <p:cNvSpPr/>
          <p:nvPr/>
        </p:nvSpPr>
        <p:spPr>
          <a:xfrm>
            <a:off x="5738351" y="2796989"/>
            <a:ext cx="715298" cy="7152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31">
            <a:extLst>
              <a:ext uri="{FF2B5EF4-FFF2-40B4-BE49-F238E27FC236}">
                <a16:creationId xmlns:a16="http://schemas.microsoft.com/office/drawing/2014/main" id="{0B8528A3-22A8-4A46-9C46-CC1BC3EEA1D0}"/>
              </a:ext>
            </a:extLst>
          </p:cNvPr>
          <p:cNvSpPr/>
          <p:nvPr/>
        </p:nvSpPr>
        <p:spPr>
          <a:xfrm>
            <a:off x="3153843" y="2796989"/>
            <a:ext cx="715298" cy="7152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602016CC-28ED-48B6-9A7F-139A690B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2650" y="1334683"/>
            <a:ext cx="7886700" cy="566854"/>
          </a:xfrm>
        </p:spPr>
        <p:txBody>
          <a:bodyPr/>
          <a:lstStyle>
            <a:lvl1pPr>
              <a:defRPr cap="none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FOLLOW US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35C6358-D9FD-443C-AF05-F1E8620CFF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2370" y="3796871"/>
            <a:ext cx="1996442" cy="414912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A6CD236-EB22-4F6D-A6AE-633FA7AB0D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370" y="4202258"/>
            <a:ext cx="1996442" cy="292099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B40B75EF-68BA-4956-A4FE-C3362B6081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7779" y="3796871"/>
            <a:ext cx="1996442" cy="414912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699B2C44-EFA6-46D9-9053-AEC405699D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7779" y="4202258"/>
            <a:ext cx="1996442" cy="292099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91D8AE6-43D5-40AD-9A26-F66A7B2FC38F}"/>
              </a:ext>
            </a:extLst>
          </p:cNvPr>
          <p:cNvSpPr>
            <a:spLocks/>
          </p:cNvSpPr>
          <p:nvPr/>
        </p:nvSpPr>
        <p:spPr bwMode="auto">
          <a:xfrm>
            <a:off x="3404678" y="2945823"/>
            <a:ext cx="211826" cy="417626"/>
          </a:xfrm>
          <a:custGeom>
            <a:avLst/>
            <a:gdLst>
              <a:gd name="T0" fmla="*/ 145 w 145"/>
              <a:gd name="T1" fmla="*/ 46 h 279"/>
              <a:gd name="T2" fmla="*/ 119 w 145"/>
              <a:gd name="T3" fmla="*/ 46 h 279"/>
              <a:gd name="T4" fmla="*/ 94 w 145"/>
              <a:gd name="T5" fmla="*/ 70 h 279"/>
              <a:gd name="T6" fmla="*/ 94 w 145"/>
              <a:gd name="T7" fmla="*/ 102 h 279"/>
              <a:gd name="T8" fmla="*/ 143 w 145"/>
              <a:gd name="T9" fmla="*/ 102 h 279"/>
              <a:gd name="T10" fmla="*/ 137 w 145"/>
              <a:gd name="T11" fmla="*/ 152 h 279"/>
              <a:gd name="T12" fmla="*/ 94 w 145"/>
              <a:gd name="T13" fmla="*/ 152 h 279"/>
              <a:gd name="T14" fmla="*/ 94 w 145"/>
              <a:gd name="T15" fmla="*/ 279 h 279"/>
              <a:gd name="T16" fmla="*/ 43 w 145"/>
              <a:gd name="T17" fmla="*/ 279 h 279"/>
              <a:gd name="T18" fmla="*/ 43 w 145"/>
              <a:gd name="T19" fmla="*/ 152 h 279"/>
              <a:gd name="T20" fmla="*/ 0 w 145"/>
              <a:gd name="T21" fmla="*/ 152 h 279"/>
              <a:gd name="T22" fmla="*/ 0 w 145"/>
              <a:gd name="T23" fmla="*/ 102 h 279"/>
              <a:gd name="T24" fmla="*/ 43 w 145"/>
              <a:gd name="T25" fmla="*/ 102 h 279"/>
              <a:gd name="T26" fmla="*/ 43 w 145"/>
              <a:gd name="T27" fmla="*/ 65 h 279"/>
              <a:gd name="T28" fmla="*/ 107 w 145"/>
              <a:gd name="T29" fmla="*/ 0 h 279"/>
              <a:gd name="T30" fmla="*/ 145 w 145"/>
              <a:gd name="T31" fmla="*/ 2 h 279"/>
              <a:gd name="T32" fmla="*/ 145 w 145"/>
              <a:gd name="T33" fmla="*/ 46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5" h="279">
                <a:moveTo>
                  <a:pt x="145" y="46"/>
                </a:moveTo>
                <a:cubicBezTo>
                  <a:pt x="119" y="46"/>
                  <a:pt x="119" y="46"/>
                  <a:pt x="119" y="46"/>
                </a:cubicBezTo>
                <a:cubicBezTo>
                  <a:pt x="98" y="46"/>
                  <a:pt x="94" y="56"/>
                  <a:pt x="94" y="70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37" y="152"/>
                  <a:pt x="137" y="152"/>
                  <a:pt x="137" y="152"/>
                </a:cubicBezTo>
                <a:cubicBezTo>
                  <a:pt x="94" y="152"/>
                  <a:pt x="94" y="152"/>
                  <a:pt x="94" y="152"/>
                </a:cubicBezTo>
                <a:cubicBezTo>
                  <a:pt x="94" y="279"/>
                  <a:pt x="94" y="279"/>
                  <a:pt x="94" y="279"/>
                </a:cubicBezTo>
                <a:cubicBezTo>
                  <a:pt x="43" y="279"/>
                  <a:pt x="43" y="279"/>
                  <a:pt x="43" y="279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02"/>
                  <a:pt x="0" y="102"/>
                  <a:pt x="0" y="102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65"/>
                  <a:pt x="43" y="65"/>
                  <a:pt x="43" y="65"/>
                </a:cubicBezTo>
                <a:cubicBezTo>
                  <a:pt x="43" y="23"/>
                  <a:pt x="69" y="0"/>
                  <a:pt x="107" y="0"/>
                </a:cubicBezTo>
                <a:cubicBezTo>
                  <a:pt x="125" y="0"/>
                  <a:pt x="141" y="1"/>
                  <a:pt x="145" y="2"/>
                </a:cubicBezTo>
                <a:lnTo>
                  <a:pt x="145" y="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7B2644CB-11F3-4ECA-AD45-670B0C00CDE7}"/>
              </a:ext>
            </a:extLst>
          </p:cNvPr>
          <p:cNvSpPr>
            <a:spLocks noEditPoints="1"/>
          </p:cNvSpPr>
          <p:nvPr/>
        </p:nvSpPr>
        <p:spPr bwMode="auto">
          <a:xfrm>
            <a:off x="5907791" y="2961409"/>
            <a:ext cx="376416" cy="386454"/>
          </a:xfrm>
          <a:custGeom>
            <a:avLst/>
            <a:gdLst>
              <a:gd name="T0" fmla="*/ 256 w 257"/>
              <a:gd name="T1" fmla="*/ 182 h 258"/>
              <a:gd name="T2" fmla="*/ 236 w 257"/>
              <a:gd name="T3" fmla="*/ 236 h 258"/>
              <a:gd name="T4" fmla="*/ 182 w 257"/>
              <a:gd name="T5" fmla="*/ 257 h 258"/>
              <a:gd name="T6" fmla="*/ 128 w 257"/>
              <a:gd name="T7" fmla="*/ 258 h 258"/>
              <a:gd name="T8" fmla="*/ 75 w 257"/>
              <a:gd name="T9" fmla="*/ 257 h 258"/>
              <a:gd name="T10" fmla="*/ 21 w 257"/>
              <a:gd name="T11" fmla="*/ 236 h 258"/>
              <a:gd name="T12" fmla="*/ 1 w 257"/>
              <a:gd name="T13" fmla="*/ 182 h 258"/>
              <a:gd name="T14" fmla="*/ 0 w 257"/>
              <a:gd name="T15" fmla="*/ 129 h 258"/>
              <a:gd name="T16" fmla="*/ 1 w 257"/>
              <a:gd name="T17" fmla="*/ 76 h 258"/>
              <a:gd name="T18" fmla="*/ 21 w 257"/>
              <a:gd name="T19" fmla="*/ 22 h 258"/>
              <a:gd name="T20" fmla="*/ 75 w 257"/>
              <a:gd name="T21" fmla="*/ 1 h 258"/>
              <a:gd name="T22" fmla="*/ 128 w 257"/>
              <a:gd name="T23" fmla="*/ 1 h 258"/>
              <a:gd name="T24" fmla="*/ 182 w 257"/>
              <a:gd name="T25" fmla="*/ 1 h 258"/>
              <a:gd name="T26" fmla="*/ 236 w 257"/>
              <a:gd name="T27" fmla="*/ 22 h 258"/>
              <a:gd name="T28" fmla="*/ 256 w 257"/>
              <a:gd name="T29" fmla="*/ 76 h 258"/>
              <a:gd name="T30" fmla="*/ 257 w 257"/>
              <a:gd name="T31" fmla="*/ 129 h 258"/>
              <a:gd name="T32" fmla="*/ 256 w 257"/>
              <a:gd name="T33" fmla="*/ 182 h 258"/>
              <a:gd name="T34" fmla="*/ 53 w 257"/>
              <a:gd name="T35" fmla="*/ 29 h 258"/>
              <a:gd name="T36" fmla="*/ 38 w 257"/>
              <a:gd name="T37" fmla="*/ 39 h 258"/>
              <a:gd name="T38" fmla="*/ 28 w 257"/>
              <a:gd name="T39" fmla="*/ 53 h 258"/>
              <a:gd name="T40" fmla="*/ 23 w 257"/>
              <a:gd name="T41" fmla="*/ 129 h 258"/>
              <a:gd name="T42" fmla="*/ 28 w 257"/>
              <a:gd name="T43" fmla="*/ 205 h 258"/>
              <a:gd name="T44" fmla="*/ 38 w 257"/>
              <a:gd name="T45" fmla="*/ 220 h 258"/>
              <a:gd name="T46" fmla="*/ 53 w 257"/>
              <a:gd name="T47" fmla="*/ 230 h 258"/>
              <a:gd name="T48" fmla="*/ 128 w 257"/>
              <a:gd name="T49" fmla="*/ 235 h 258"/>
              <a:gd name="T50" fmla="*/ 204 w 257"/>
              <a:gd name="T51" fmla="*/ 230 h 258"/>
              <a:gd name="T52" fmla="*/ 219 w 257"/>
              <a:gd name="T53" fmla="*/ 220 h 258"/>
              <a:gd name="T54" fmla="*/ 229 w 257"/>
              <a:gd name="T55" fmla="*/ 205 h 258"/>
              <a:gd name="T56" fmla="*/ 234 w 257"/>
              <a:gd name="T57" fmla="*/ 129 h 258"/>
              <a:gd name="T58" fmla="*/ 229 w 257"/>
              <a:gd name="T59" fmla="*/ 53 h 258"/>
              <a:gd name="T60" fmla="*/ 219 w 257"/>
              <a:gd name="T61" fmla="*/ 39 h 258"/>
              <a:gd name="T62" fmla="*/ 204 w 257"/>
              <a:gd name="T63" fmla="*/ 29 h 258"/>
              <a:gd name="T64" fmla="*/ 128 w 257"/>
              <a:gd name="T65" fmla="*/ 24 h 258"/>
              <a:gd name="T66" fmla="*/ 53 w 257"/>
              <a:gd name="T67" fmla="*/ 29 h 258"/>
              <a:gd name="T68" fmla="*/ 128 w 257"/>
              <a:gd name="T69" fmla="*/ 195 h 258"/>
              <a:gd name="T70" fmla="*/ 62 w 257"/>
              <a:gd name="T71" fmla="*/ 129 h 258"/>
              <a:gd name="T72" fmla="*/ 128 w 257"/>
              <a:gd name="T73" fmla="*/ 63 h 258"/>
              <a:gd name="T74" fmla="*/ 194 w 257"/>
              <a:gd name="T75" fmla="*/ 129 h 258"/>
              <a:gd name="T76" fmla="*/ 128 w 257"/>
              <a:gd name="T77" fmla="*/ 195 h 258"/>
              <a:gd name="T78" fmla="*/ 128 w 257"/>
              <a:gd name="T79" fmla="*/ 86 h 258"/>
              <a:gd name="T80" fmla="*/ 86 w 257"/>
              <a:gd name="T81" fmla="*/ 129 h 258"/>
              <a:gd name="T82" fmla="*/ 128 w 257"/>
              <a:gd name="T83" fmla="*/ 172 h 258"/>
              <a:gd name="T84" fmla="*/ 171 w 257"/>
              <a:gd name="T85" fmla="*/ 129 h 258"/>
              <a:gd name="T86" fmla="*/ 128 w 257"/>
              <a:gd name="T87" fmla="*/ 86 h 258"/>
              <a:gd name="T88" fmla="*/ 197 w 257"/>
              <a:gd name="T89" fmla="*/ 76 h 258"/>
              <a:gd name="T90" fmla="*/ 182 w 257"/>
              <a:gd name="T91" fmla="*/ 61 h 258"/>
              <a:gd name="T92" fmla="*/ 197 w 257"/>
              <a:gd name="T93" fmla="*/ 45 h 258"/>
              <a:gd name="T94" fmla="*/ 213 w 257"/>
              <a:gd name="T95" fmla="*/ 61 h 258"/>
              <a:gd name="T96" fmla="*/ 197 w 257"/>
              <a:gd name="T97" fmla="*/ 76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7" h="258">
                <a:moveTo>
                  <a:pt x="256" y="182"/>
                </a:moveTo>
                <a:cubicBezTo>
                  <a:pt x="255" y="203"/>
                  <a:pt x="251" y="221"/>
                  <a:pt x="236" y="236"/>
                </a:cubicBezTo>
                <a:cubicBezTo>
                  <a:pt x="220" y="251"/>
                  <a:pt x="202" y="256"/>
                  <a:pt x="182" y="257"/>
                </a:cubicBezTo>
                <a:cubicBezTo>
                  <a:pt x="164" y="258"/>
                  <a:pt x="146" y="258"/>
                  <a:pt x="128" y="258"/>
                </a:cubicBezTo>
                <a:cubicBezTo>
                  <a:pt x="111" y="258"/>
                  <a:pt x="93" y="258"/>
                  <a:pt x="75" y="257"/>
                </a:cubicBezTo>
                <a:cubicBezTo>
                  <a:pt x="55" y="256"/>
                  <a:pt x="36" y="251"/>
                  <a:pt x="21" y="236"/>
                </a:cubicBezTo>
                <a:cubicBezTo>
                  <a:pt x="6" y="221"/>
                  <a:pt x="2" y="203"/>
                  <a:pt x="1" y="182"/>
                </a:cubicBezTo>
                <a:cubicBezTo>
                  <a:pt x="0" y="165"/>
                  <a:pt x="0" y="147"/>
                  <a:pt x="0" y="129"/>
                </a:cubicBezTo>
                <a:cubicBezTo>
                  <a:pt x="0" y="112"/>
                  <a:pt x="0" y="94"/>
                  <a:pt x="1" y="76"/>
                </a:cubicBezTo>
                <a:cubicBezTo>
                  <a:pt x="2" y="56"/>
                  <a:pt x="6" y="37"/>
                  <a:pt x="21" y="22"/>
                </a:cubicBezTo>
                <a:cubicBezTo>
                  <a:pt x="36" y="7"/>
                  <a:pt x="55" y="2"/>
                  <a:pt x="75" y="1"/>
                </a:cubicBezTo>
                <a:cubicBezTo>
                  <a:pt x="93" y="0"/>
                  <a:pt x="111" y="1"/>
                  <a:pt x="128" y="1"/>
                </a:cubicBezTo>
                <a:cubicBezTo>
                  <a:pt x="146" y="1"/>
                  <a:pt x="164" y="0"/>
                  <a:pt x="182" y="1"/>
                </a:cubicBezTo>
                <a:cubicBezTo>
                  <a:pt x="202" y="2"/>
                  <a:pt x="220" y="7"/>
                  <a:pt x="236" y="22"/>
                </a:cubicBezTo>
                <a:cubicBezTo>
                  <a:pt x="251" y="37"/>
                  <a:pt x="255" y="56"/>
                  <a:pt x="256" y="76"/>
                </a:cubicBezTo>
                <a:cubicBezTo>
                  <a:pt x="257" y="94"/>
                  <a:pt x="257" y="112"/>
                  <a:pt x="257" y="129"/>
                </a:cubicBezTo>
                <a:cubicBezTo>
                  <a:pt x="257" y="147"/>
                  <a:pt x="257" y="165"/>
                  <a:pt x="256" y="182"/>
                </a:cubicBezTo>
                <a:close/>
                <a:moveTo>
                  <a:pt x="53" y="29"/>
                </a:moveTo>
                <a:cubicBezTo>
                  <a:pt x="47" y="31"/>
                  <a:pt x="42" y="34"/>
                  <a:pt x="38" y="39"/>
                </a:cubicBezTo>
                <a:cubicBezTo>
                  <a:pt x="33" y="43"/>
                  <a:pt x="30" y="48"/>
                  <a:pt x="28" y="53"/>
                </a:cubicBezTo>
                <a:cubicBezTo>
                  <a:pt x="21" y="70"/>
                  <a:pt x="23" y="111"/>
                  <a:pt x="23" y="129"/>
                </a:cubicBezTo>
                <a:cubicBezTo>
                  <a:pt x="23" y="148"/>
                  <a:pt x="21" y="188"/>
                  <a:pt x="28" y="205"/>
                </a:cubicBezTo>
                <a:cubicBezTo>
                  <a:pt x="30" y="211"/>
                  <a:pt x="33" y="215"/>
                  <a:pt x="38" y="220"/>
                </a:cubicBezTo>
                <a:cubicBezTo>
                  <a:pt x="42" y="224"/>
                  <a:pt x="47" y="227"/>
                  <a:pt x="53" y="230"/>
                </a:cubicBezTo>
                <a:cubicBezTo>
                  <a:pt x="69" y="236"/>
                  <a:pt x="110" y="235"/>
                  <a:pt x="128" y="235"/>
                </a:cubicBezTo>
                <a:cubicBezTo>
                  <a:pt x="147" y="235"/>
                  <a:pt x="187" y="236"/>
                  <a:pt x="204" y="230"/>
                </a:cubicBezTo>
                <a:cubicBezTo>
                  <a:pt x="210" y="227"/>
                  <a:pt x="215" y="224"/>
                  <a:pt x="219" y="220"/>
                </a:cubicBezTo>
                <a:cubicBezTo>
                  <a:pt x="224" y="215"/>
                  <a:pt x="226" y="211"/>
                  <a:pt x="229" y="205"/>
                </a:cubicBezTo>
                <a:cubicBezTo>
                  <a:pt x="236" y="188"/>
                  <a:pt x="234" y="148"/>
                  <a:pt x="234" y="129"/>
                </a:cubicBezTo>
                <a:cubicBezTo>
                  <a:pt x="234" y="111"/>
                  <a:pt x="236" y="70"/>
                  <a:pt x="229" y="53"/>
                </a:cubicBezTo>
                <a:cubicBezTo>
                  <a:pt x="226" y="48"/>
                  <a:pt x="224" y="43"/>
                  <a:pt x="219" y="39"/>
                </a:cubicBezTo>
                <a:cubicBezTo>
                  <a:pt x="215" y="34"/>
                  <a:pt x="210" y="31"/>
                  <a:pt x="204" y="29"/>
                </a:cubicBezTo>
                <a:cubicBezTo>
                  <a:pt x="187" y="22"/>
                  <a:pt x="147" y="24"/>
                  <a:pt x="128" y="24"/>
                </a:cubicBezTo>
                <a:cubicBezTo>
                  <a:pt x="110" y="24"/>
                  <a:pt x="69" y="22"/>
                  <a:pt x="53" y="29"/>
                </a:cubicBezTo>
                <a:close/>
                <a:moveTo>
                  <a:pt x="128" y="195"/>
                </a:moveTo>
                <a:cubicBezTo>
                  <a:pt x="92" y="195"/>
                  <a:pt x="62" y="166"/>
                  <a:pt x="62" y="129"/>
                </a:cubicBezTo>
                <a:cubicBezTo>
                  <a:pt x="62" y="93"/>
                  <a:pt x="92" y="63"/>
                  <a:pt x="128" y="63"/>
                </a:cubicBezTo>
                <a:cubicBezTo>
                  <a:pt x="165" y="63"/>
                  <a:pt x="194" y="93"/>
                  <a:pt x="194" y="129"/>
                </a:cubicBezTo>
                <a:cubicBezTo>
                  <a:pt x="194" y="166"/>
                  <a:pt x="165" y="195"/>
                  <a:pt x="128" y="195"/>
                </a:cubicBezTo>
                <a:close/>
                <a:moveTo>
                  <a:pt x="128" y="86"/>
                </a:moveTo>
                <a:cubicBezTo>
                  <a:pt x="105" y="86"/>
                  <a:pt x="86" y="106"/>
                  <a:pt x="86" y="129"/>
                </a:cubicBezTo>
                <a:cubicBezTo>
                  <a:pt x="86" y="153"/>
                  <a:pt x="105" y="172"/>
                  <a:pt x="128" y="172"/>
                </a:cubicBezTo>
                <a:cubicBezTo>
                  <a:pt x="152" y="172"/>
                  <a:pt x="171" y="153"/>
                  <a:pt x="171" y="129"/>
                </a:cubicBezTo>
                <a:cubicBezTo>
                  <a:pt x="171" y="106"/>
                  <a:pt x="152" y="86"/>
                  <a:pt x="128" y="86"/>
                </a:cubicBezTo>
                <a:close/>
                <a:moveTo>
                  <a:pt x="197" y="76"/>
                </a:moveTo>
                <a:cubicBezTo>
                  <a:pt x="189" y="76"/>
                  <a:pt x="182" y="69"/>
                  <a:pt x="182" y="61"/>
                </a:cubicBezTo>
                <a:cubicBezTo>
                  <a:pt x="182" y="52"/>
                  <a:pt x="189" y="45"/>
                  <a:pt x="197" y="45"/>
                </a:cubicBezTo>
                <a:cubicBezTo>
                  <a:pt x="206" y="45"/>
                  <a:pt x="213" y="52"/>
                  <a:pt x="213" y="61"/>
                </a:cubicBezTo>
                <a:cubicBezTo>
                  <a:pt x="213" y="69"/>
                  <a:pt x="206" y="76"/>
                  <a:pt x="197" y="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30">
            <a:extLst>
              <a:ext uri="{FF2B5EF4-FFF2-40B4-BE49-F238E27FC236}">
                <a16:creationId xmlns:a16="http://schemas.microsoft.com/office/drawing/2014/main" id="{969367CE-E114-48F2-AE8C-21E3F6D7D30C}"/>
              </a:ext>
            </a:extLst>
          </p:cNvPr>
          <p:cNvSpPr/>
          <p:nvPr/>
        </p:nvSpPr>
        <p:spPr>
          <a:xfrm>
            <a:off x="8304062" y="2796989"/>
            <a:ext cx="715298" cy="7152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A4EDF8DE-62B0-4126-9FE9-2C9B4718E8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490" y="3796871"/>
            <a:ext cx="1996442" cy="414912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D82EB1ED-2955-491F-A7D0-9B4300E28E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490" y="4202258"/>
            <a:ext cx="1996442" cy="292099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2" name="Freeform: Shape 194">
            <a:extLst>
              <a:ext uri="{FF2B5EF4-FFF2-40B4-BE49-F238E27FC236}">
                <a16:creationId xmlns:a16="http://schemas.microsoft.com/office/drawing/2014/main" id="{59BDB077-2033-4D4F-AA56-F9AD03BF66FB}"/>
              </a:ext>
            </a:extLst>
          </p:cNvPr>
          <p:cNvSpPr/>
          <p:nvPr/>
        </p:nvSpPr>
        <p:spPr>
          <a:xfrm>
            <a:off x="8489738" y="2948270"/>
            <a:ext cx="343946" cy="412732"/>
          </a:xfrm>
          <a:custGeom>
            <a:avLst/>
            <a:gdLst>
              <a:gd name="connsiteX0" fmla="*/ 137579 w 273868"/>
              <a:gd name="connsiteY0" fmla="*/ 144345 h 328642"/>
              <a:gd name="connsiteX1" fmla="*/ 233916 w 273868"/>
              <a:gd name="connsiteY1" fmla="*/ 145956 h 328642"/>
              <a:gd name="connsiteX2" fmla="*/ 261948 w 273868"/>
              <a:gd name="connsiteY2" fmla="*/ 157877 h 328642"/>
              <a:gd name="connsiteX3" fmla="*/ 273547 w 273868"/>
              <a:gd name="connsiteY3" fmla="*/ 185264 h 328642"/>
              <a:gd name="connsiteX4" fmla="*/ 275158 w 273868"/>
              <a:gd name="connsiteY4" fmla="*/ 236816 h 328642"/>
              <a:gd name="connsiteX5" fmla="*/ 273547 w 273868"/>
              <a:gd name="connsiteY5" fmla="*/ 288368 h 328642"/>
              <a:gd name="connsiteX6" fmla="*/ 261948 w 273868"/>
              <a:gd name="connsiteY6" fmla="*/ 316399 h 328642"/>
              <a:gd name="connsiteX7" fmla="*/ 233916 w 273868"/>
              <a:gd name="connsiteY7" fmla="*/ 327998 h 328642"/>
              <a:gd name="connsiteX8" fmla="*/ 137579 w 273868"/>
              <a:gd name="connsiteY8" fmla="*/ 329609 h 328642"/>
              <a:gd name="connsiteX9" fmla="*/ 41241 w 273868"/>
              <a:gd name="connsiteY9" fmla="*/ 327998 h 328642"/>
              <a:gd name="connsiteX10" fmla="*/ 13210 w 273868"/>
              <a:gd name="connsiteY10" fmla="*/ 316399 h 328642"/>
              <a:gd name="connsiteX11" fmla="*/ 1611 w 273868"/>
              <a:gd name="connsiteY11" fmla="*/ 288368 h 328642"/>
              <a:gd name="connsiteX12" fmla="*/ 0 w 273868"/>
              <a:gd name="connsiteY12" fmla="*/ 236816 h 328642"/>
              <a:gd name="connsiteX13" fmla="*/ 1611 w 273868"/>
              <a:gd name="connsiteY13" fmla="*/ 185264 h 328642"/>
              <a:gd name="connsiteX14" fmla="*/ 13210 w 273868"/>
              <a:gd name="connsiteY14" fmla="*/ 157877 h 328642"/>
              <a:gd name="connsiteX15" fmla="*/ 41241 w 273868"/>
              <a:gd name="connsiteY15" fmla="*/ 145956 h 328642"/>
              <a:gd name="connsiteX16" fmla="*/ 137579 w 273868"/>
              <a:gd name="connsiteY16" fmla="*/ 144345 h 328642"/>
              <a:gd name="connsiteX17" fmla="*/ 21587 w 273868"/>
              <a:gd name="connsiteY17" fmla="*/ 173665 h 328642"/>
              <a:gd name="connsiteX18" fmla="*/ 19010 w 273868"/>
              <a:gd name="connsiteY18" fmla="*/ 175276 h 328642"/>
              <a:gd name="connsiteX19" fmla="*/ 19010 w 273868"/>
              <a:gd name="connsiteY19" fmla="*/ 192352 h 328642"/>
              <a:gd name="connsiteX20" fmla="*/ 21587 w 273868"/>
              <a:gd name="connsiteY20" fmla="*/ 193963 h 328642"/>
              <a:gd name="connsiteX21" fmla="*/ 38664 w 273868"/>
              <a:gd name="connsiteY21" fmla="*/ 193963 h 328642"/>
              <a:gd name="connsiteX22" fmla="*/ 38664 w 273868"/>
              <a:gd name="connsiteY22" fmla="*/ 296100 h 328642"/>
              <a:gd name="connsiteX23" fmla="*/ 41241 w 273868"/>
              <a:gd name="connsiteY23" fmla="*/ 297711 h 328642"/>
              <a:gd name="connsiteX24" fmla="*/ 60251 w 273868"/>
              <a:gd name="connsiteY24" fmla="*/ 297711 h 328642"/>
              <a:gd name="connsiteX25" fmla="*/ 61862 w 273868"/>
              <a:gd name="connsiteY25" fmla="*/ 296100 h 328642"/>
              <a:gd name="connsiteX26" fmla="*/ 61862 w 273868"/>
              <a:gd name="connsiteY26" fmla="*/ 193963 h 328642"/>
              <a:gd name="connsiteX27" fmla="*/ 78939 w 273868"/>
              <a:gd name="connsiteY27" fmla="*/ 193963 h 328642"/>
              <a:gd name="connsiteX28" fmla="*/ 80550 w 273868"/>
              <a:gd name="connsiteY28" fmla="*/ 192352 h 328642"/>
              <a:gd name="connsiteX29" fmla="*/ 80550 w 273868"/>
              <a:gd name="connsiteY29" fmla="*/ 175276 h 328642"/>
              <a:gd name="connsiteX30" fmla="*/ 78939 w 273868"/>
              <a:gd name="connsiteY30" fmla="*/ 173665 h 328642"/>
              <a:gd name="connsiteX31" fmla="*/ 21587 w 273868"/>
              <a:gd name="connsiteY31" fmla="*/ 173665 h 328642"/>
              <a:gd name="connsiteX32" fmla="*/ 51552 w 273868"/>
              <a:gd name="connsiteY32" fmla="*/ 0 h 328642"/>
              <a:gd name="connsiteX33" fmla="*/ 71206 w 273868"/>
              <a:gd name="connsiteY33" fmla="*/ 0 h 328642"/>
              <a:gd name="connsiteX34" fmla="*/ 84094 w 273868"/>
              <a:gd name="connsiteY34" fmla="*/ 49941 h 328642"/>
              <a:gd name="connsiteX35" fmla="*/ 96015 w 273868"/>
              <a:gd name="connsiteY35" fmla="*/ 0 h 328642"/>
              <a:gd name="connsiteX36" fmla="*/ 115669 w 273868"/>
              <a:gd name="connsiteY36" fmla="*/ 0 h 328642"/>
              <a:gd name="connsiteX37" fmla="*/ 93438 w 273868"/>
              <a:gd name="connsiteY37" fmla="*/ 72172 h 328642"/>
              <a:gd name="connsiteX38" fmla="*/ 93438 w 273868"/>
              <a:gd name="connsiteY38" fmla="*/ 123724 h 328642"/>
              <a:gd name="connsiteX39" fmla="*/ 74428 w 273868"/>
              <a:gd name="connsiteY39" fmla="*/ 123724 h 328642"/>
              <a:gd name="connsiteX40" fmla="*/ 74428 w 273868"/>
              <a:gd name="connsiteY40" fmla="*/ 74750 h 328642"/>
              <a:gd name="connsiteX41" fmla="*/ 51552 w 273868"/>
              <a:gd name="connsiteY41" fmla="*/ 0 h 328642"/>
              <a:gd name="connsiteX42" fmla="*/ 78939 w 273868"/>
              <a:gd name="connsiteY42" fmla="*/ 204596 h 328642"/>
              <a:gd name="connsiteX43" fmla="*/ 77328 w 273868"/>
              <a:gd name="connsiteY43" fmla="*/ 206207 h 328642"/>
              <a:gd name="connsiteX44" fmla="*/ 77328 w 273868"/>
              <a:gd name="connsiteY44" fmla="*/ 281924 h 328642"/>
              <a:gd name="connsiteX45" fmla="*/ 80872 w 273868"/>
              <a:gd name="connsiteY45" fmla="*/ 294489 h 328642"/>
              <a:gd name="connsiteX46" fmla="*/ 90216 w 273868"/>
              <a:gd name="connsiteY46" fmla="*/ 299322 h 328642"/>
              <a:gd name="connsiteX47" fmla="*/ 101493 w 273868"/>
              <a:gd name="connsiteY47" fmla="*/ 296745 h 328642"/>
              <a:gd name="connsiteX48" fmla="*/ 108259 w 273868"/>
              <a:gd name="connsiteY48" fmla="*/ 291590 h 328642"/>
              <a:gd name="connsiteX49" fmla="*/ 108259 w 273868"/>
              <a:gd name="connsiteY49" fmla="*/ 296745 h 328642"/>
              <a:gd name="connsiteX50" fmla="*/ 109870 w 273868"/>
              <a:gd name="connsiteY50" fmla="*/ 298356 h 328642"/>
              <a:gd name="connsiteX51" fmla="*/ 126302 w 273868"/>
              <a:gd name="connsiteY51" fmla="*/ 298356 h 328642"/>
              <a:gd name="connsiteX52" fmla="*/ 128879 w 273868"/>
              <a:gd name="connsiteY52" fmla="*/ 296745 h 328642"/>
              <a:gd name="connsiteX53" fmla="*/ 127913 w 273868"/>
              <a:gd name="connsiteY53" fmla="*/ 296745 h 328642"/>
              <a:gd name="connsiteX54" fmla="*/ 127913 w 273868"/>
              <a:gd name="connsiteY54" fmla="*/ 206529 h 328642"/>
              <a:gd name="connsiteX55" fmla="*/ 126302 w 273868"/>
              <a:gd name="connsiteY55" fmla="*/ 204918 h 328642"/>
              <a:gd name="connsiteX56" fmla="*/ 109870 w 273868"/>
              <a:gd name="connsiteY56" fmla="*/ 204918 h 328642"/>
              <a:gd name="connsiteX57" fmla="*/ 108259 w 273868"/>
              <a:gd name="connsiteY57" fmla="*/ 206529 h 328642"/>
              <a:gd name="connsiteX58" fmla="*/ 108259 w 273868"/>
              <a:gd name="connsiteY58" fmla="*/ 274513 h 328642"/>
              <a:gd name="connsiteX59" fmla="*/ 103426 w 273868"/>
              <a:gd name="connsiteY59" fmla="*/ 278702 h 328642"/>
              <a:gd name="connsiteX60" fmla="*/ 99559 w 273868"/>
              <a:gd name="connsiteY60" fmla="*/ 280313 h 328642"/>
              <a:gd name="connsiteX61" fmla="*/ 97948 w 273868"/>
              <a:gd name="connsiteY61" fmla="*/ 278702 h 328642"/>
              <a:gd name="connsiteX62" fmla="*/ 97948 w 273868"/>
              <a:gd name="connsiteY62" fmla="*/ 275157 h 328642"/>
              <a:gd name="connsiteX63" fmla="*/ 97948 w 273868"/>
              <a:gd name="connsiteY63" fmla="*/ 206529 h 328642"/>
              <a:gd name="connsiteX64" fmla="*/ 95371 w 273868"/>
              <a:gd name="connsiteY64" fmla="*/ 204918 h 328642"/>
              <a:gd name="connsiteX65" fmla="*/ 78939 w 273868"/>
              <a:gd name="connsiteY65" fmla="*/ 204918 h 328642"/>
              <a:gd name="connsiteX66" fmla="*/ 140801 w 273868"/>
              <a:gd name="connsiteY66" fmla="*/ 29964 h 328642"/>
              <a:gd name="connsiteX67" fmla="*/ 157555 w 273868"/>
              <a:gd name="connsiteY67" fmla="*/ 36408 h 328642"/>
              <a:gd name="connsiteX68" fmla="*/ 163999 w 273868"/>
              <a:gd name="connsiteY68" fmla="*/ 53163 h 328642"/>
              <a:gd name="connsiteX69" fmla="*/ 163999 w 273868"/>
              <a:gd name="connsiteY69" fmla="*/ 101170 h 328642"/>
              <a:gd name="connsiteX70" fmla="*/ 157877 w 273868"/>
              <a:gd name="connsiteY70" fmla="*/ 118247 h 328642"/>
              <a:gd name="connsiteX71" fmla="*/ 138868 w 273868"/>
              <a:gd name="connsiteY71" fmla="*/ 125013 h 328642"/>
              <a:gd name="connsiteX72" fmla="*/ 121791 w 273868"/>
              <a:gd name="connsiteY72" fmla="*/ 118247 h 328642"/>
              <a:gd name="connsiteX73" fmla="*/ 115025 w 273868"/>
              <a:gd name="connsiteY73" fmla="*/ 100204 h 328642"/>
              <a:gd name="connsiteX74" fmla="*/ 115025 w 273868"/>
              <a:gd name="connsiteY74" fmla="*/ 52840 h 328642"/>
              <a:gd name="connsiteX75" fmla="*/ 121791 w 273868"/>
              <a:gd name="connsiteY75" fmla="*/ 35764 h 328642"/>
              <a:gd name="connsiteX76" fmla="*/ 140801 w 273868"/>
              <a:gd name="connsiteY76" fmla="*/ 29964 h 328642"/>
              <a:gd name="connsiteX77" fmla="*/ 139190 w 273868"/>
              <a:gd name="connsiteY77" fmla="*/ 46396 h 328642"/>
              <a:gd name="connsiteX78" fmla="*/ 134357 w 273868"/>
              <a:gd name="connsiteY78" fmla="*/ 47685 h 328642"/>
              <a:gd name="connsiteX79" fmla="*/ 132101 w 273868"/>
              <a:gd name="connsiteY79" fmla="*/ 52518 h 328642"/>
              <a:gd name="connsiteX80" fmla="*/ 132101 w 273868"/>
              <a:gd name="connsiteY80" fmla="*/ 102459 h 328642"/>
              <a:gd name="connsiteX81" fmla="*/ 133712 w 273868"/>
              <a:gd name="connsiteY81" fmla="*/ 108581 h 328642"/>
              <a:gd name="connsiteX82" fmla="*/ 138868 w 273868"/>
              <a:gd name="connsiteY82" fmla="*/ 110192 h 328642"/>
              <a:gd name="connsiteX83" fmla="*/ 144989 w 273868"/>
              <a:gd name="connsiteY83" fmla="*/ 108581 h 328642"/>
              <a:gd name="connsiteX84" fmla="*/ 146600 w 273868"/>
              <a:gd name="connsiteY84" fmla="*/ 102459 h 328642"/>
              <a:gd name="connsiteX85" fmla="*/ 146600 w 273868"/>
              <a:gd name="connsiteY85" fmla="*/ 52518 h 328642"/>
              <a:gd name="connsiteX86" fmla="*/ 144989 w 273868"/>
              <a:gd name="connsiteY86" fmla="*/ 48330 h 328642"/>
              <a:gd name="connsiteX87" fmla="*/ 139190 w 273868"/>
              <a:gd name="connsiteY87" fmla="*/ 46396 h 328642"/>
              <a:gd name="connsiteX88" fmla="*/ 142734 w 273868"/>
              <a:gd name="connsiteY88" fmla="*/ 173665 h 328642"/>
              <a:gd name="connsiteX89" fmla="*/ 141123 w 273868"/>
              <a:gd name="connsiteY89" fmla="*/ 175276 h 328642"/>
              <a:gd name="connsiteX90" fmla="*/ 141123 w 273868"/>
              <a:gd name="connsiteY90" fmla="*/ 296423 h 328642"/>
              <a:gd name="connsiteX91" fmla="*/ 142734 w 273868"/>
              <a:gd name="connsiteY91" fmla="*/ 298034 h 328642"/>
              <a:gd name="connsiteX92" fmla="*/ 159810 w 273868"/>
              <a:gd name="connsiteY92" fmla="*/ 298034 h 328642"/>
              <a:gd name="connsiteX93" fmla="*/ 161421 w 273868"/>
              <a:gd name="connsiteY93" fmla="*/ 296423 h 328642"/>
              <a:gd name="connsiteX94" fmla="*/ 161421 w 273868"/>
              <a:gd name="connsiteY94" fmla="*/ 293845 h 328642"/>
              <a:gd name="connsiteX95" fmla="*/ 165610 w 273868"/>
              <a:gd name="connsiteY95" fmla="*/ 297389 h 328642"/>
              <a:gd name="connsiteX96" fmla="*/ 174954 w 273868"/>
              <a:gd name="connsiteY96" fmla="*/ 299000 h 328642"/>
              <a:gd name="connsiteX97" fmla="*/ 187842 w 273868"/>
              <a:gd name="connsiteY97" fmla="*/ 293845 h 328642"/>
              <a:gd name="connsiteX98" fmla="*/ 192030 w 273868"/>
              <a:gd name="connsiteY98" fmla="*/ 278379 h 328642"/>
              <a:gd name="connsiteX99" fmla="*/ 192030 w 273868"/>
              <a:gd name="connsiteY99" fmla="*/ 228439 h 328642"/>
              <a:gd name="connsiteX100" fmla="*/ 187197 w 273868"/>
              <a:gd name="connsiteY100" fmla="*/ 210073 h 328642"/>
              <a:gd name="connsiteX101" fmla="*/ 173987 w 273868"/>
              <a:gd name="connsiteY101" fmla="*/ 203629 h 328642"/>
              <a:gd name="connsiteX102" fmla="*/ 165288 w 273868"/>
              <a:gd name="connsiteY102" fmla="*/ 206207 h 328642"/>
              <a:gd name="connsiteX103" fmla="*/ 161099 w 273868"/>
              <a:gd name="connsiteY103" fmla="*/ 209751 h 328642"/>
              <a:gd name="connsiteX104" fmla="*/ 161099 w 273868"/>
              <a:gd name="connsiteY104" fmla="*/ 175276 h 328642"/>
              <a:gd name="connsiteX105" fmla="*/ 159488 w 273868"/>
              <a:gd name="connsiteY105" fmla="*/ 173665 h 328642"/>
              <a:gd name="connsiteX106" fmla="*/ 142734 w 273868"/>
              <a:gd name="connsiteY106" fmla="*/ 173665 h 328642"/>
              <a:gd name="connsiteX107" fmla="*/ 167543 w 273868"/>
              <a:gd name="connsiteY107" fmla="*/ 221672 h 328642"/>
              <a:gd name="connsiteX108" fmla="*/ 170121 w 273868"/>
              <a:gd name="connsiteY108" fmla="*/ 223283 h 328642"/>
              <a:gd name="connsiteX109" fmla="*/ 171732 w 273868"/>
              <a:gd name="connsiteY109" fmla="*/ 228439 h 328642"/>
              <a:gd name="connsiteX110" fmla="*/ 171732 w 273868"/>
              <a:gd name="connsiteY110" fmla="*/ 274835 h 328642"/>
              <a:gd name="connsiteX111" fmla="*/ 170121 w 273868"/>
              <a:gd name="connsiteY111" fmla="*/ 279990 h 328642"/>
              <a:gd name="connsiteX112" fmla="*/ 167543 w 273868"/>
              <a:gd name="connsiteY112" fmla="*/ 281601 h 328642"/>
              <a:gd name="connsiteX113" fmla="*/ 163999 w 273868"/>
              <a:gd name="connsiteY113" fmla="*/ 280635 h 328642"/>
              <a:gd name="connsiteX114" fmla="*/ 161421 w 273868"/>
              <a:gd name="connsiteY114" fmla="*/ 278057 h 328642"/>
              <a:gd name="connsiteX115" fmla="*/ 161421 w 273868"/>
              <a:gd name="connsiteY115" fmla="*/ 223928 h 328642"/>
              <a:gd name="connsiteX116" fmla="*/ 163032 w 273868"/>
              <a:gd name="connsiteY116" fmla="*/ 222317 h 328642"/>
              <a:gd name="connsiteX117" fmla="*/ 167543 w 273868"/>
              <a:gd name="connsiteY117" fmla="*/ 221672 h 328642"/>
              <a:gd name="connsiteX118" fmla="*/ 178820 w 273868"/>
              <a:gd name="connsiteY118" fmla="*/ 32542 h 328642"/>
              <a:gd name="connsiteX119" fmla="*/ 195897 w 273868"/>
              <a:gd name="connsiteY119" fmla="*/ 32542 h 328642"/>
              <a:gd name="connsiteX120" fmla="*/ 195897 w 273868"/>
              <a:gd name="connsiteY120" fmla="*/ 102137 h 328642"/>
              <a:gd name="connsiteX121" fmla="*/ 196863 w 273868"/>
              <a:gd name="connsiteY121" fmla="*/ 106326 h 328642"/>
              <a:gd name="connsiteX122" fmla="*/ 200408 w 273868"/>
              <a:gd name="connsiteY122" fmla="*/ 107937 h 328642"/>
              <a:gd name="connsiteX123" fmla="*/ 204596 w 273868"/>
              <a:gd name="connsiteY123" fmla="*/ 106326 h 328642"/>
              <a:gd name="connsiteX124" fmla="*/ 209751 w 273868"/>
              <a:gd name="connsiteY124" fmla="*/ 101170 h 328642"/>
              <a:gd name="connsiteX125" fmla="*/ 209751 w 273868"/>
              <a:gd name="connsiteY125" fmla="*/ 32542 h 328642"/>
              <a:gd name="connsiteX126" fmla="*/ 226828 w 273868"/>
              <a:gd name="connsiteY126" fmla="*/ 32542 h 328642"/>
              <a:gd name="connsiteX127" fmla="*/ 226828 w 273868"/>
              <a:gd name="connsiteY127" fmla="*/ 123724 h 328642"/>
              <a:gd name="connsiteX128" fmla="*/ 209751 w 273868"/>
              <a:gd name="connsiteY128" fmla="*/ 123724 h 328642"/>
              <a:gd name="connsiteX129" fmla="*/ 209751 w 273868"/>
              <a:gd name="connsiteY129" fmla="*/ 113414 h 328642"/>
              <a:gd name="connsiteX130" fmla="*/ 200408 w 273868"/>
              <a:gd name="connsiteY130" fmla="*/ 122113 h 328642"/>
              <a:gd name="connsiteX131" fmla="*/ 191064 w 273868"/>
              <a:gd name="connsiteY131" fmla="*/ 124691 h 328642"/>
              <a:gd name="connsiteX132" fmla="*/ 182364 w 273868"/>
              <a:gd name="connsiteY132" fmla="*/ 120502 h 328642"/>
              <a:gd name="connsiteX133" fmla="*/ 178820 w 273868"/>
              <a:gd name="connsiteY133" fmla="*/ 108581 h 328642"/>
              <a:gd name="connsiteX134" fmla="*/ 178820 w 273868"/>
              <a:gd name="connsiteY134" fmla="*/ 32542 h 328642"/>
              <a:gd name="connsiteX135" fmla="*/ 247449 w 273868"/>
              <a:gd name="connsiteY135" fmla="*/ 210073 h 328642"/>
              <a:gd name="connsiteX136" fmla="*/ 228439 w 273868"/>
              <a:gd name="connsiteY136" fmla="*/ 202663 h 328642"/>
              <a:gd name="connsiteX137" fmla="*/ 208785 w 273868"/>
              <a:gd name="connsiteY137" fmla="*/ 210396 h 328642"/>
              <a:gd name="connsiteX138" fmla="*/ 201052 w 273868"/>
              <a:gd name="connsiteY138" fmla="*/ 230050 h 328642"/>
              <a:gd name="connsiteX139" fmla="*/ 201052 w 273868"/>
              <a:gd name="connsiteY139" fmla="*/ 271291 h 328642"/>
              <a:gd name="connsiteX140" fmla="*/ 207818 w 273868"/>
              <a:gd name="connsiteY140" fmla="*/ 291912 h 328642"/>
              <a:gd name="connsiteX141" fmla="*/ 226828 w 273868"/>
              <a:gd name="connsiteY141" fmla="*/ 300611 h 328642"/>
              <a:gd name="connsiteX142" fmla="*/ 247449 w 273868"/>
              <a:gd name="connsiteY142" fmla="*/ 292878 h 328642"/>
              <a:gd name="connsiteX143" fmla="*/ 254215 w 273868"/>
              <a:gd name="connsiteY143" fmla="*/ 271291 h 328642"/>
              <a:gd name="connsiteX144" fmla="*/ 254215 w 273868"/>
              <a:gd name="connsiteY144" fmla="*/ 264525 h 328642"/>
              <a:gd name="connsiteX145" fmla="*/ 252604 w 273868"/>
              <a:gd name="connsiteY145" fmla="*/ 262914 h 328642"/>
              <a:gd name="connsiteX146" fmla="*/ 235527 w 273868"/>
              <a:gd name="connsiteY146" fmla="*/ 262914 h 328642"/>
              <a:gd name="connsiteX147" fmla="*/ 233916 w 273868"/>
              <a:gd name="connsiteY147" fmla="*/ 264525 h 328642"/>
              <a:gd name="connsiteX148" fmla="*/ 233916 w 273868"/>
              <a:gd name="connsiteY148" fmla="*/ 270647 h 328642"/>
              <a:gd name="connsiteX149" fmla="*/ 232628 w 273868"/>
              <a:gd name="connsiteY149" fmla="*/ 279668 h 328642"/>
              <a:gd name="connsiteX150" fmla="*/ 228439 w 273868"/>
              <a:gd name="connsiteY150" fmla="*/ 281924 h 328642"/>
              <a:gd name="connsiteX151" fmla="*/ 223606 w 273868"/>
              <a:gd name="connsiteY151" fmla="*/ 279668 h 328642"/>
              <a:gd name="connsiteX152" fmla="*/ 221995 w 273868"/>
              <a:gd name="connsiteY152" fmla="*/ 270647 h 328642"/>
              <a:gd name="connsiteX153" fmla="*/ 221995 w 273868"/>
              <a:gd name="connsiteY153" fmla="*/ 256148 h 328642"/>
              <a:gd name="connsiteX154" fmla="*/ 252926 w 273868"/>
              <a:gd name="connsiteY154" fmla="*/ 256148 h 328642"/>
              <a:gd name="connsiteX155" fmla="*/ 254537 w 273868"/>
              <a:gd name="connsiteY155" fmla="*/ 254537 h 328642"/>
              <a:gd name="connsiteX156" fmla="*/ 254537 w 273868"/>
              <a:gd name="connsiteY156" fmla="*/ 230372 h 328642"/>
              <a:gd name="connsiteX157" fmla="*/ 247449 w 273868"/>
              <a:gd name="connsiteY157" fmla="*/ 210073 h 328642"/>
              <a:gd name="connsiteX158" fmla="*/ 227472 w 273868"/>
              <a:gd name="connsiteY158" fmla="*/ 221672 h 328642"/>
              <a:gd name="connsiteX159" fmla="*/ 231661 w 273868"/>
              <a:gd name="connsiteY159" fmla="*/ 223283 h 328642"/>
              <a:gd name="connsiteX160" fmla="*/ 233272 w 273868"/>
              <a:gd name="connsiteY160" fmla="*/ 230050 h 328642"/>
              <a:gd name="connsiteX161" fmla="*/ 233272 w 273868"/>
              <a:gd name="connsiteY161" fmla="*/ 237782 h 328642"/>
              <a:gd name="connsiteX162" fmla="*/ 221351 w 273868"/>
              <a:gd name="connsiteY162" fmla="*/ 237782 h 328642"/>
              <a:gd name="connsiteX163" fmla="*/ 221351 w 273868"/>
              <a:gd name="connsiteY163" fmla="*/ 230050 h 328642"/>
              <a:gd name="connsiteX164" fmla="*/ 222639 w 273868"/>
              <a:gd name="connsiteY164" fmla="*/ 223606 h 328642"/>
              <a:gd name="connsiteX165" fmla="*/ 227472 w 273868"/>
              <a:gd name="connsiteY165" fmla="*/ 221672 h 32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273868" h="328642">
                <a:moveTo>
                  <a:pt x="137579" y="144345"/>
                </a:moveTo>
                <a:cubicBezTo>
                  <a:pt x="173021" y="144345"/>
                  <a:pt x="205241" y="144989"/>
                  <a:pt x="233916" y="145956"/>
                </a:cubicBezTo>
                <a:cubicBezTo>
                  <a:pt x="244871" y="145956"/>
                  <a:pt x="254215" y="149822"/>
                  <a:pt x="261948" y="157877"/>
                </a:cubicBezTo>
                <a:cubicBezTo>
                  <a:pt x="269680" y="165932"/>
                  <a:pt x="273547" y="174954"/>
                  <a:pt x="273547" y="185264"/>
                </a:cubicBezTo>
                <a:cubicBezTo>
                  <a:pt x="274835" y="201374"/>
                  <a:pt x="275158" y="218451"/>
                  <a:pt x="275158" y="236816"/>
                </a:cubicBezTo>
                <a:cubicBezTo>
                  <a:pt x="275158" y="255181"/>
                  <a:pt x="274513" y="272258"/>
                  <a:pt x="273547" y="288368"/>
                </a:cubicBezTo>
                <a:cubicBezTo>
                  <a:pt x="273547" y="299322"/>
                  <a:pt x="269680" y="308666"/>
                  <a:pt x="261948" y="316399"/>
                </a:cubicBezTo>
                <a:cubicBezTo>
                  <a:pt x="254215" y="324132"/>
                  <a:pt x="244871" y="327998"/>
                  <a:pt x="233916" y="327998"/>
                </a:cubicBezTo>
                <a:cubicBezTo>
                  <a:pt x="204274" y="329287"/>
                  <a:pt x="172054" y="329609"/>
                  <a:pt x="137579" y="329609"/>
                </a:cubicBezTo>
                <a:cubicBezTo>
                  <a:pt x="102781" y="329609"/>
                  <a:pt x="70562" y="328965"/>
                  <a:pt x="41241" y="327998"/>
                </a:cubicBezTo>
                <a:cubicBezTo>
                  <a:pt x="30287" y="327998"/>
                  <a:pt x="20943" y="324132"/>
                  <a:pt x="13210" y="316399"/>
                </a:cubicBezTo>
                <a:cubicBezTo>
                  <a:pt x="5477" y="308666"/>
                  <a:pt x="1611" y="299322"/>
                  <a:pt x="1611" y="288368"/>
                </a:cubicBezTo>
                <a:cubicBezTo>
                  <a:pt x="322" y="272902"/>
                  <a:pt x="0" y="255825"/>
                  <a:pt x="0" y="236816"/>
                </a:cubicBezTo>
                <a:cubicBezTo>
                  <a:pt x="0" y="218451"/>
                  <a:pt x="644" y="201374"/>
                  <a:pt x="1611" y="185264"/>
                </a:cubicBezTo>
                <a:cubicBezTo>
                  <a:pt x="1611" y="174954"/>
                  <a:pt x="5477" y="165932"/>
                  <a:pt x="13210" y="157877"/>
                </a:cubicBezTo>
                <a:cubicBezTo>
                  <a:pt x="20943" y="149822"/>
                  <a:pt x="30287" y="145956"/>
                  <a:pt x="41241" y="145956"/>
                </a:cubicBezTo>
                <a:cubicBezTo>
                  <a:pt x="69917" y="144989"/>
                  <a:pt x="101815" y="144345"/>
                  <a:pt x="137579" y="144345"/>
                </a:cubicBezTo>
                <a:close/>
                <a:moveTo>
                  <a:pt x="21587" y="173665"/>
                </a:moveTo>
                <a:cubicBezTo>
                  <a:pt x="19976" y="173665"/>
                  <a:pt x="19010" y="174309"/>
                  <a:pt x="19010" y="175276"/>
                </a:cubicBezTo>
                <a:lnTo>
                  <a:pt x="19010" y="192352"/>
                </a:lnTo>
                <a:cubicBezTo>
                  <a:pt x="19010" y="193641"/>
                  <a:pt x="19976" y="193963"/>
                  <a:pt x="21587" y="193963"/>
                </a:cubicBezTo>
                <a:lnTo>
                  <a:pt x="38664" y="193963"/>
                </a:lnTo>
                <a:lnTo>
                  <a:pt x="38664" y="296100"/>
                </a:lnTo>
                <a:cubicBezTo>
                  <a:pt x="38664" y="297389"/>
                  <a:pt x="39630" y="297711"/>
                  <a:pt x="41241" y="297711"/>
                </a:cubicBezTo>
                <a:lnTo>
                  <a:pt x="60251" y="297711"/>
                </a:lnTo>
                <a:cubicBezTo>
                  <a:pt x="61540" y="297711"/>
                  <a:pt x="61862" y="297067"/>
                  <a:pt x="61862" y="296100"/>
                </a:cubicBezTo>
                <a:lnTo>
                  <a:pt x="61862" y="193963"/>
                </a:lnTo>
                <a:lnTo>
                  <a:pt x="78939" y="193963"/>
                </a:lnTo>
                <a:cubicBezTo>
                  <a:pt x="80228" y="193963"/>
                  <a:pt x="80550" y="193319"/>
                  <a:pt x="80550" y="192352"/>
                </a:cubicBezTo>
                <a:lnTo>
                  <a:pt x="80550" y="175276"/>
                </a:lnTo>
                <a:cubicBezTo>
                  <a:pt x="80550" y="173987"/>
                  <a:pt x="79905" y="173665"/>
                  <a:pt x="78939" y="173665"/>
                </a:cubicBezTo>
                <a:lnTo>
                  <a:pt x="21587" y="173665"/>
                </a:lnTo>
                <a:close/>
                <a:moveTo>
                  <a:pt x="51552" y="0"/>
                </a:moveTo>
                <a:lnTo>
                  <a:pt x="71206" y="0"/>
                </a:lnTo>
                <a:lnTo>
                  <a:pt x="84094" y="49941"/>
                </a:lnTo>
                <a:lnTo>
                  <a:pt x="96015" y="0"/>
                </a:lnTo>
                <a:lnTo>
                  <a:pt x="115669" y="0"/>
                </a:lnTo>
                <a:lnTo>
                  <a:pt x="93438" y="72172"/>
                </a:lnTo>
                <a:lnTo>
                  <a:pt x="93438" y="123724"/>
                </a:lnTo>
                <a:lnTo>
                  <a:pt x="74428" y="123724"/>
                </a:lnTo>
                <a:lnTo>
                  <a:pt x="74428" y="74750"/>
                </a:lnTo>
                <a:lnTo>
                  <a:pt x="51552" y="0"/>
                </a:lnTo>
                <a:close/>
                <a:moveTo>
                  <a:pt x="78939" y="204596"/>
                </a:moveTo>
                <a:cubicBezTo>
                  <a:pt x="77650" y="204596"/>
                  <a:pt x="77328" y="205240"/>
                  <a:pt x="77328" y="206207"/>
                </a:cubicBezTo>
                <a:lnTo>
                  <a:pt x="77328" y="281924"/>
                </a:lnTo>
                <a:cubicBezTo>
                  <a:pt x="77328" y="287079"/>
                  <a:pt x="78617" y="291267"/>
                  <a:pt x="80872" y="294489"/>
                </a:cubicBezTo>
                <a:cubicBezTo>
                  <a:pt x="83127" y="297711"/>
                  <a:pt x="86349" y="299322"/>
                  <a:pt x="90216" y="299322"/>
                </a:cubicBezTo>
                <a:cubicBezTo>
                  <a:pt x="93760" y="299322"/>
                  <a:pt x="97304" y="298356"/>
                  <a:pt x="101493" y="296745"/>
                </a:cubicBezTo>
                <a:cubicBezTo>
                  <a:pt x="103748" y="295456"/>
                  <a:pt x="106003" y="293845"/>
                  <a:pt x="108259" y="291590"/>
                </a:cubicBezTo>
                <a:lnTo>
                  <a:pt x="108259" y="296745"/>
                </a:lnTo>
                <a:cubicBezTo>
                  <a:pt x="108259" y="298034"/>
                  <a:pt x="108903" y="298356"/>
                  <a:pt x="109870" y="298356"/>
                </a:cubicBezTo>
                <a:lnTo>
                  <a:pt x="126302" y="298356"/>
                </a:lnTo>
                <a:cubicBezTo>
                  <a:pt x="127913" y="298356"/>
                  <a:pt x="128879" y="297711"/>
                  <a:pt x="128879" y="296745"/>
                </a:cubicBezTo>
                <a:lnTo>
                  <a:pt x="127913" y="296745"/>
                </a:lnTo>
                <a:lnTo>
                  <a:pt x="127913" y="206529"/>
                </a:lnTo>
                <a:cubicBezTo>
                  <a:pt x="127913" y="205240"/>
                  <a:pt x="127269" y="204918"/>
                  <a:pt x="126302" y="204918"/>
                </a:cubicBezTo>
                <a:lnTo>
                  <a:pt x="109870" y="204918"/>
                </a:lnTo>
                <a:cubicBezTo>
                  <a:pt x="108581" y="204918"/>
                  <a:pt x="108259" y="205563"/>
                  <a:pt x="108259" y="206529"/>
                </a:cubicBezTo>
                <a:lnTo>
                  <a:pt x="108259" y="274513"/>
                </a:lnTo>
                <a:cubicBezTo>
                  <a:pt x="106648" y="276124"/>
                  <a:pt x="105037" y="277735"/>
                  <a:pt x="103426" y="278702"/>
                </a:cubicBezTo>
                <a:cubicBezTo>
                  <a:pt x="102137" y="279990"/>
                  <a:pt x="100848" y="280313"/>
                  <a:pt x="99559" y="280313"/>
                </a:cubicBezTo>
                <a:cubicBezTo>
                  <a:pt x="98915" y="280313"/>
                  <a:pt x="98271" y="279668"/>
                  <a:pt x="97948" y="278702"/>
                </a:cubicBezTo>
                <a:lnTo>
                  <a:pt x="97948" y="275157"/>
                </a:lnTo>
                <a:lnTo>
                  <a:pt x="97948" y="206529"/>
                </a:lnTo>
                <a:cubicBezTo>
                  <a:pt x="97948" y="205240"/>
                  <a:pt x="96982" y="204918"/>
                  <a:pt x="95371" y="204918"/>
                </a:cubicBezTo>
                <a:lnTo>
                  <a:pt x="78939" y="204918"/>
                </a:lnTo>
                <a:close/>
                <a:moveTo>
                  <a:pt x="140801" y="29964"/>
                </a:moveTo>
                <a:cubicBezTo>
                  <a:pt x="147567" y="29964"/>
                  <a:pt x="153367" y="32220"/>
                  <a:pt x="157555" y="36408"/>
                </a:cubicBezTo>
                <a:cubicBezTo>
                  <a:pt x="161744" y="40597"/>
                  <a:pt x="163999" y="46396"/>
                  <a:pt x="163999" y="53163"/>
                </a:cubicBezTo>
                <a:lnTo>
                  <a:pt x="163999" y="101170"/>
                </a:lnTo>
                <a:cubicBezTo>
                  <a:pt x="163999" y="108581"/>
                  <a:pt x="162066" y="114381"/>
                  <a:pt x="157877" y="118247"/>
                </a:cubicBezTo>
                <a:cubicBezTo>
                  <a:pt x="153367" y="122758"/>
                  <a:pt x="146923" y="125013"/>
                  <a:pt x="138868" y="125013"/>
                </a:cubicBezTo>
                <a:cubicBezTo>
                  <a:pt x="132101" y="125013"/>
                  <a:pt x="126302" y="122758"/>
                  <a:pt x="121791" y="118247"/>
                </a:cubicBezTo>
                <a:cubicBezTo>
                  <a:pt x="117280" y="113736"/>
                  <a:pt x="115025" y="107614"/>
                  <a:pt x="115025" y="100204"/>
                </a:cubicBezTo>
                <a:lnTo>
                  <a:pt x="115025" y="52840"/>
                </a:lnTo>
                <a:cubicBezTo>
                  <a:pt x="115025" y="46074"/>
                  <a:pt x="117280" y="40275"/>
                  <a:pt x="121791" y="35764"/>
                </a:cubicBezTo>
                <a:cubicBezTo>
                  <a:pt x="126624" y="32220"/>
                  <a:pt x="132746" y="29964"/>
                  <a:pt x="140801" y="29964"/>
                </a:cubicBezTo>
                <a:close/>
                <a:moveTo>
                  <a:pt x="139190" y="46396"/>
                </a:moveTo>
                <a:cubicBezTo>
                  <a:pt x="137579" y="46396"/>
                  <a:pt x="135968" y="46719"/>
                  <a:pt x="134357" y="47685"/>
                </a:cubicBezTo>
                <a:cubicBezTo>
                  <a:pt x="133068" y="48652"/>
                  <a:pt x="132101" y="50263"/>
                  <a:pt x="132101" y="52518"/>
                </a:cubicBezTo>
                <a:lnTo>
                  <a:pt x="132101" y="102459"/>
                </a:lnTo>
                <a:cubicBezTo>
                  <a:pt x="132101" y="104715"/>
                  <a:pt x="132746" y="106648"/>
                  <a:pt x="133712" y="108581"/>
                </a:cubicBezTo>
                <a:cubicBezTo>
                  <a:pt x="135323" y="109870"/>
                  <a:pt x="137257" y="110192"/>
                  <a:pt x="138868" y="110192"/>
                </a:cubicBezTo>
                <a:cubicBezTo>
                  <a:pt x="141767" y="110192"/>
                  <a:pt x="143701" y="109548"/>
                  <a:pt x="144989" y="108581"/>
                </a:cubicBezTo>
                <a:cubicBezTo>
                  <a:pt x="146278" y="106970"/>
                  <a:pt x="146600" y="104715"/>
                  <a:pt x="146600" y="102459"/>
                </a:cubicBezTo>
                <a:lnTo>
                  <a:pt x="146600" y="52518"/>
                </a:lnTo>
                <a:cubicBezTo>
                  <a:pt x="146600" y="50263"/>
                  <a:pt x="145956" y="48652"/>
                  <a:pt x="144989" y="48330"/>
                </a:cubicBezTo>
                <a:cubicBezTo>
                  <a:pt x="144023" y="47041"/>
                  <a:pt x="142090" y="46396"/>
                  <a:pt x="139190" y="46396"/>
                </a:cubicBezTo>
                <a:close/>
                <a:moveTo>
                  <a:pt x="142734" y="173665"/>
                </a:moveTo>
                <a:cubicBezTo>
                  <a:pt x="141445" y="173665"/>
                  <a:pt x="141123" y="174309"/>
                  <a:pt x="141123" y="175276"/>
                </a:cubicBezTo>
                <a:lnTo>
                  <a:pt x="141123" y="296423"/>
                </a:lnTo>
                <a:cubicBezTo>
                  <a:pt x="141123" y="297711"/>
                  <a:pt x="141767" y="298034"/>
                  <a:pt x="142734" y="298034"/>
                </a:cubicBezTo>
                <a:lnTo>
                  <a:pt x="159810" y="298034"/>
                </a:lnTo>
                <a:cubicBezTo>
                  <a:pt x="161099" y="298034"/>
                  <a:pt x="161421" y="297389"/>
                  <a:pt x="161421" y="296423"/>
                </a:cubicBezTo>
                <a:lnTo>
                  <a:pt x="161421" y="293845"/>
                </a:lnTo>
                <a:cubicBezTo>
                  <a:pt x="162710" y="295456"/>
                  <a:pt x="163999" y="296745"/>
                  <a:pt x="165610" y="297389"/>
                </a:cubicBezTo>
                <a:cubicBezTo>
                  <a:pt x="168510" y="298678"/>
                  <a:pt x="171732" y="299000"/>
                  <a:pt x="174954" y="299000"/>
                </a:cubicBezTo>
                <a:cubicBezTo>
                  <a:pt x="180753" y="299000"/>
                  <a:pt x="184942" y="297389"/>
                  <a:pt x="187842" y="293845"/>
                </a:cubicBezTo>
                <a:cubicBezTo>
                  <a:pt x="190742" y="290301"/>
                  <a:pt x="192030" y="285146"/>
                  <a:pt x="192030" y="278379"/>
                </a:cubicBezTo>
                <a:lnTo>
                  <a:pt x="192030" y="228439"/>
                </a:lnTo>
                <a:cubicBezTo>
                  <a:pt x="192030" y="220384"/>
                  <a:pt x="190419" y="214262"/>
                  <a:pt x="187197" y="210073"/>
                </a:cubicBezTo>
                <a:cubicBezTo>
                  <a:pt x="183975" y="205885"/>
                  <a:pt x="179465" y="203629"/>
                  <a:pt x="173987" y="203629"/>
                </a:cubicBezTo>
                <a:cubicBezTo>
                  <a:pt x="171087" y="203629"/>
                  <a:pt x="168188" y="204596"/>
                  <a:pt x="165288" y="206207"/>
                </a:cubicBezTo>
                <a:cubicBezTo>
                  <a:pt x="163677" y="207496"/>
                  <a:pt x="162066" y="208462"/>
                  <a:pt x="161099" y="209751"/>
                </a:cubicBezTo>
                <a:lnTo>
                  <a:pt x="161099" y="175276"/>
                </a:lnTo>
                <a:cubicBezTo>
                  <a:pt x="161099" y="173987"/>
                  <a:pt x="160455" y="173665"/>
                  <a:pt x="159488" y="173665"/>
                </a:cubicBezTo>
                <a:lnTo>
                  <a:pt x="142734" y="173665"/>
                </a:lnTo>
                <a:close/>
                <a:moveTo>
                  <a:pt x="167543" y="221672"/>
                </a:moveTo>
                <a:cubicBezTo>
                  <a:pt x="168832" y="221672"/>
                  <a:pt x="169476" y="222317"/>
                  <a:pt x="170121" y="223283"/>
                </a:cubicBezTo>
                <a:cubicBezTo>
                  <a:pt x="171410" y="224572"/>
                  <a:pt x="171732" y="226183"/>
                  <a:pt x="171732" y="228439"/>
                </a:cubicBezTo>
                <a:lnTo>
                  <a:pt x="171732" y="274835"/>
                </a:lnTo>
                <a:cubicBezTo>
                  <a:pt x="171732" y="277735"/>
                  <a:pt x="171087" y="279346"/>
                  <a:pt x="170121" y="279990"/>
                </a:cubicBezTo>
                <a:cubicBezTo>
                  <a:pt x="170121" y="281279"/>
                  <a:pt x="169154" y="281601"/>
                  <a:pt x="167543" y="281601"/>
                </a:cubicBezTo>
                <a:cubicBezTo>
                  <a:pt x="165932" y="281601"/>
                  <a:pt x="164643" y="281279"/>
                  <a:pt x="163999" y="280635"/>
                </a:cubicBezTo>
                <a:cubicBezTo>
                  <a:pt x="163355" y="279990"/>
                  <a:pt x="162710" y="279346"/>
                  <a:pt x="161421" y="278057"/>
                </a:cubicBezTo>
                <a:lnTo>
                  <a:pt x="161421" y="223928"/>
                </a:lnTo>
                <a:cubicBezTo>
                  <a:pt x="162066" y="223283"/>
                  <a:pt x="162710" y="222639"/>
                  <a:pt x="163032" y="222317"/>
                </a:cubicBezTo>
                <a:cubicBezTo>
                  <a:pt x="164966" y="221995"/>
                  <a:pt x="166254" y="221672"/>
                  <a:pt x="167543" y="221672"/>
                </a:cubicBezTo>
                <a:close/>
                <a:moveTo>
                  <a:pt x="178820" y="32542"/>
                </a:moveTo>
                <a:lnTo>
                  <a:pt x="195897" y="32542"/>
                </a:lnTo>
                <a:lnTo>
                  <a:pt x="195897" y="102137"/>
                </a:lnTo>
                <a:cubicBezTo>
                  <a:pt x="195897" y="104392"/>
                  <a:pt x="196219" y="106003"/>
                  <a:pt x="196863" y="106326"/>
                </a:cubicBezTo>
                <a:cubicBezTo>
                  <a:pt x="197508" y="107614"/>
                  <a:pt x="198474" y="107937"/>
                  <a:pt x="200408" y="107937"/>
                </a:cubicBezTo>
                <a:cubicBezTo>
                  <a:pt x="202341" y="107937"/>
                  <a:pt x="203630" y="107292"/>
                  <a:pt x="204596" y="106326"/>
                </a:cubicBezTo>
                <a:cubicBezTo>
                  <a:pt x="206207" y="105037"/>
                  <a:pt x="208140" y="103426"/>
                  <a:pt x="209751" y="101170"/>
                </a:cubicBezTo>
                <a:lnTo>
                  <a:pt x="209751" y="32542"/>
                </a:lnTo>
                <a:lnTo>
                  <a:pt x="226828" y="32542"/>
                </a:lnTo>
                <a:lnTo>
                  <a:pt x="226828" y="123724"/>
                </a:lnTo>
                <a:lnTo>
                  <a:pt x="209751" y="123724"/>
                </a:lnTo>
                <a:lnTo>
                  <a:pt x="209751" y="113414"/>
                </a:lnTo>
                <a:cubicBezTo>
                  <a:pt x="206852" y="117280"/>
                  <a:pt x="203630" y="120180"/>
                  <a:pt x="200408" y="122113"/>
                </a:cubicBezTo>
                <a:cubicBezTo>
                  <a:pt x="197508" y="123724"/>
                  <a:pt x="194286" y="124691"/>
                  <a:pt x="191064" y="124691"/>
                </a:cubicBezTo>
                <a:cubicBezTo>
                  <a:pt x="187197" y="124691"/>
                  <a:pt x="184298" y="123402"/>
                  <a:pt x="182364" y="120502"/>
                </a:cubicBezTo>
                <a:cubicBezTo>
                  <a:pt x="180109" y="118247"/>
                  <a:pt x="178820" y="114058"/>
                  <a:pt x="178820" y="108581"/>
                </a:cubicBezTo>
                <a:lnTo>
                  <a:pt x="178820" y="32542"/>
                </a:lnTo>
                <a:close/>
                <a:moveTo>
                  <a:pt x="247449" y="210073"/>
                </a:moveTo>
                <a:cubicBezTo>
                  <a:pt x="242938" y="205240"/>
                  <a:pt x="236494" y="202663"/>
                  <a:pt x="228439" y="202663"/>
                </a:cubicBezTo>
                <a:cubicBezTo>
                  <a:pt x="220384" y="202663"/>
                  <a:pt x="213940" y="205240"/>
                  <a:pt x="208785" y="210396"/>
                </a:cubicBezTo>
                <a:cubicBezTo>
                  <a:pt x="203630" y="215551"/>
                  <a:pt x="201052" y="221995"/>
                  <a:pt x="201052" y="230050"/>
                </a:cubicBezTo>
                <a:lnTo>
                  <a:pt x="201052" y="271291"/>
                </a:lnTo>
                <a:cubicBezTo>
                  <a:pt x="201052" y="279990"/>
                  <a:pt x="203307" y="286757"/>
                  <a:pt x="207818" y="291912"/>
                </a:cubicBezTo>
                <a:cubicBezTo>
                  <a:pt x="212329" y="297711"/>
                  <a:pt x="218773" y="300611"/>
                  <a:pt x="226828" y="300611"/>
                </a:cubicBezTo>
                <a:cubicBezTo>
                  <a:pt x="235850" y="300611"/>
                  <a:pt x="242938" y="298034"/>
                  <a:pt x="247449" y="292878"/>
                </a:cubicBezTo>
                <a:cubicBezTo>
                  <a:pt x="251959" y="288368"/>
                  <a:pt x="254215" y="281279"/>
                  <a:pt x="254215" y="271291"/>
                </a:cubicBezTo>
                <a:lnTo>
                  <a:pt x="254215" y="264525"/>
                </a:lnTo>
                <a:cubicBezTo>
                  <a:pt x="254215" y="263236"/>
                  <a:pt x="253570" y="262914"/>
                  <a:pt x="252604" y="262914"/>
                </a:cubicBezTo>
                <a:lnTo>
                  <a:pt x="235527" y="262914"/>
                </a:lnTo>
                <a:cubicBezTo>
                  <a:pt x="234239" y="262914"/>
                  <a:pt x="233916" y="263558"/>
                  <a:pt x="233916" y="264525"/>
                </a:cubicBezTo>
                <a:lnTo>
                  <a:pt x="233916" y="270647"/>
                </a:lnTo>
                <a:cubicBezTo>
                  <a:pt x="233916" y="275157"/>
                  <a:pt x="233594" y="278379"/>
                  <a:pt x="232628" y="279668"/>
                </a:cubicBezTo>
                <a:cubicBezTo>
                  <a:pt x="231661" y="280957"/>
                  <a:pt x="230372" y="281924"/>
                  <a:pt x="228439" y="281924"/>
                </a:cubicBezTo>
                <a:cubicBezTo>
                  <a:pt x="226506" y="281924"/>
                  <a:pt x="224895" y="281279"/>
                  <a:pt x="223606" y="279668"/>
                </a:cubicBezTo>
                <a:cubicBezTo>
                  <a:pt x="222317" y="278379"/>
                  <a:pt x="221995" y="275157"/>
                  <a:pt x="221995" y="270647"/>
                </a:cubicBezTo>
                <a:lnTo>
                  <a:pt x="221995" y="256148"/>
                </a:lnTo>
                <a:lnTo>
                  <a:pt x="252926" y="256148"/>
                </a:lnTo>
                <a:cubicBezTo>
                  <a:pt x="254215" y="256148"/>
                  <a:pt x="254537" y="255503"/>
                  <a:pt x="254537" y="254537"/>
                </a:cubicBezTo>
                <a:lnTo>
                  <a:pt x="254537" y="230372"/>
                </a:lnTo>
                <a:cubicBezTo>
                  <a:pt x="254215" y="221672"/>
                  <a:pt x="251959" y="214906"/>
                  <a:pt x="247449" y="210073"/>
                </a:cubicBezTo>
                <a:close/>
                <a:moveTo>
                  <a:pt x="227472" y="221672"/>
                </a:moveTo>
                <a:cubicBezTo>
                  <a:pt x="229083" y="221672"/>
                  <a:pt x="230694" y="222317"/>
                  <a:pt x="231661" y="223283"/>
                </a:cubicBezTo>
                <a:cubicBezTo>
                  <a:pt x="232950" y="224894"/>
                  <a:pt x="233272" y="227150"/>
                  <a:pt x="233272" y="230050"/>
                </a:cubicBezTo>
                <a:lnTo>
                  <a:pt x="233272" y="237782"/>
                </a:lnTo>
                <a:lnTo>
                  <a:pt x="221351" y="237782"/>
                </a:lnTo>
                <a:lnTo>
                  <a:pt x="221351" y="230050"/>
                </a:lnTo>
                <a:cubicBezTo>
                  <a:pt x="221351" y="227150"/>
                  <a:pt x="221673" y="224894"/>
                  <a:pt x="222639" y="223606"/>
                </a:cubicBezTo>
                <a:cubicBezTo>
                  <a:pt x="223606" y="222317"/>
                  <a:pt x="225217" y="221672"/>
                  <a:pt x="227472" y="221672"/>
                </a:cubicBezTo>
                <a:close/>
              </a:path>
            </a:pathLst>
          </a:custGeom>
          <a:solidFill>
            <a:schemeClr val="accent2"/>
          </a:solidFill>
          <a:ln w="32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1D61BC32-1B0D-4FD7-8396-FF71A67C56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198" y="6386384"/>
            <a:ext cx="1271604" cy="3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68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E0B16F1-1CD8-4D23-9CAE-8139BBAF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D61BC32-1B0D-4FD7-8396-FF71A67C56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354" y="2807364"/>
            <a:ext cx="4051428" cy="124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4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portfoli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CD1B73-EA7C-467E-9810-09F3A9180DEC}"/>
              </a:ext>
            </a:extLst>
          </p:cNvPr>
          <p:cNvSpPr/>
          <p:nvPr/>
        </p:nvSpPr>
        <p:spPr>
          <a:xfrm>
            <a:off x="3040331" y="3644901"/>
            <a:ext cx="3050876" cy="321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A97690-785E-4476-A345-2BC3806AD785}"/>
              </a:ext>
            </a:extLst>
          </p:cNvPr>
          <p:cNvSpPr/>
          <p:nvPr/>
        </p:nvSpPr>
        <p:spPr>
          <a:xfrm>
            <a:off x="6090287" y="3644901"/>
            <a:ext cx="3050876" cy="3213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AF190E-8C10-4095-88A5-6405FDABD640}"/>
              </a:ext>
            </a:extLst>
          </p:cNvPr>
          <p:cNvSpPr/>
          <p:nvPr/>
        </p:nvSpPr>
        <p:spPr>
          <a:xfrm>
            <a:off x="9141124" y="3644901"/>
            <a:ext cx="3050876" cy="3213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8DB0C4B-CD25-4EA1-9AB2-6EFA1A1917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78914" y="3956051"/>
            <a:ext cx="2181045" cy="2506954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i="0" cap="none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FA3A452-DA92-4BE6-9F81-D272CF8595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76203" y="3956051"/>
            <a:ext cx="2181045" cy="2506954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i="0" cap="none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A4A56CB-8330-4ABB-8C37-94685A5086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6122" y="3956051"/>
            <a:ext cx="2181045" cy="2506954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i="0" cap="none" baseline="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29C54F0B-395C-445A-AA85-9086BCF9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45" y="1207643"/>
            <a:ext cx="2514600" cy="243725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F7E15D3-705B-48EF-9F05-30B7DEB642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7244" y="3680397"/>
            <a:ext cx="2514600" cy="3045097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i="0" cap="none" spc="0" baseline="0">
                <a:solidFill>
                  <a:schemeClr val="bg2">
                    <a:lumMod val="5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0639587-EB05-43B8-ACEA-C8702123292F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17093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7807-283B-4BBF-A6E7-700F23ACCBAA}" type="datetimeFigureOut">
              <a:rPr lang="en-HK" smtClean="0"/>
              <a:t>22/11/2023</a:t>
            </a:fld>
            <a:endParaRPr lang="en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16415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76F466-5796-4E1C-B473-79980D044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DA70AD-6770-43A1-BF11-8BB3887F6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0907"/>
            <a:ext cx="5181600" cy="4766056"/>
          </a:xfrm>
        </p:spPr>
        <p:txBody>
          <a:bodyPr>
            <a:normAutofit/>
          </a:bodyPr>
          <a:lstStyle>
            <a:lvl1pPr>
              <a:defRPr sz="1400" baseline="0">
                <a:latin typeface="Calibri" panose="020F0502020204030204" pitchFamily="34" charset="0"/>
              </a:defRPr>
            </a:lvl1pPr>
            <a:lvl2pPr>
              <a:defRPr sz="1400" baseline="0">
                <a:latin typeface="Calibri" panose="020F0502020204030204" pitchFamily="34" charset="0"/>
              </a:defRPr>
            </a:lvl2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C932DA-423E-4762-8633-431914343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0907"/>
            <a:ext cx="5181600" cy="4766056"/>
          </a:xfrm>
        </p:spPr>
        <p:txBody>
          <a:bodyPr>
            <a:normAutofit/>
          </a:bodyPr>
          <a:lstStyle>
            <a:lvl1pPr>
              <a:defRPr sz="1400" baseline="0">
                <a:latin typeface="Calibri" panose="020F0502020204030204" pitchFamily="34" charset="0"/>
              </a:defRPr>
            </a:lvl1pPr>
            <a:lvl2pPr>
              <a:defRPr sz="1400" baseline="0">
                <a:latin typeface="Calibri" panose="020F0502020204030204" pitchFamily="34" charset="0"/>
              </a:defRPr>
            </a:lvl2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B4049BE2-5AE8-4D86-A6ED-5B32A8401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49962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DADAF93-36FA-410A-AE38-401E5FBD1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20207"/>
            <a:ext cx="5157787" cy="50809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B3A1990-912F-484C-9FDB-7B67D84C7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28299"/>
            <a:ext cx="5157787" cy="4420110"/>
          </a:xfrm>
        </p:spPr>
        <p:txBody>
          <a:bodyPr tIns="144000"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B53D62F-1A07-4D6F-B2A0-6A0E9EA1D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20207"/>
            <a:ext cx="5183188" cy="50809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67E4A67-1BDC-488C-B0D4-C0C887F8F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28299"/>
            <a:ext cx="5183188" cy="4420110"/>
          </a:xfrm>
        </p:spPr>
        <p:txBody>
          <a:bodyPr tIns="144000"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FF64A09-BA54-496C-A209-693BE67E59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5372ECCB-C597-4803-A3F2-8821ADAF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269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70568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575890-6B05-4BF6-8082-77BAC6CE5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4769FE2-AC45-4760-9DA0-03D86C42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269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04860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ACE5BE-A105-46F7-AFA5-2D62759A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ctr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B5560E-6766-4EA5-AA71-C96CABB2E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1400" baseline="0">
                <a:latin typeface="Calibri" panose="020F050202020403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latin typeface="Calibri" panose="020F0502020204030204" pitchFamily="34" charset="0"/>
              </a:defRPr>
            </a:lvl2pPr>
            <a:lvl3pPr>
              <a:defRPr sz="1400" baseline="0">
                <a:latin typeface="Calibri" panose="020F0502020204030204" pitchFamily="34" charset="0"/>
              </a:defRPr>
            </a:lvl3pPr>
            <a:lvl4pPr>
              <a:defRPr sz="1400" baseline="0">
                <a:latin typeface="Calibri" panose="020F0502020204030204" pitchFamily="34" charset="0"/>
              </a:defRPr>
            </a:lvl4pPr>
            <a:lvl5pPr>
              <a:defRPr sz="1400" baseline="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BD27BA-3A20-4D08-80A6-FE2479EE8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DD1954B-DD0B-4B6F-9FA7-449C3442AD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408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0">
            <a:extLst>
              <a:ext uri="{FF2B5EF4-FFF2-40B4-BE49-F238E27FC236}">
                <a16:creationId xmlns:a16="http://schemas.microsoft.com/office/drawing/2014/main" id="{22328F54-A321-4D66-B64D-9264D05F27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35732"/>
            <a:ext cx="12192000" cy="5455885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3D4519A-0C34-4791-B729-8544A9790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216"/>
            <a:ext cx="9144000" cy="1158516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5779EDF-30A2-4FF9-BE94-2C88A8318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4335"/>
            <a:ext cx="9144000" cy="4290646"/>
          </a:xfrm>
        </p:spPr>
        <p:txBody>
          <a:bodyPr>
            <a:normAutofit/>
          </a:bodyPr>
          <a:lstStyle>
            <a:lvl1pPr marL="0" indent="0" algn="ctr">
              <a:lnSpc>
                <a:spcPct val="250000"/>
              </a:lnSpc>
              <a:buNone/>
              <a:defRPr sz="16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FBD60BF-9F98-469D-8CC7-CE05459F9A8D}"/>
              </a:ext>
            </a:extLst>
          </p:cNvPr>
          <p:cNvSpPr>
            <a:spLocks noGrp="1" noChangeAspect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60846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AB3E6C8D-3F9B-4BF7-9919-5CBA664D627F}"/>
              </a:ext>
            </a:extLst>
          </p:cNvPr>
          <p:cNvSpPr/>
          <p:nvPr/>
        </p:nvSpPr>
        <p:spPr>
          <a:xfrm>
            <a:off x="1" y="457200"/>
            <a:ext cx="4772024" cy="11150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5C52A3F-4C39-4281-B67A-B6BA82D1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5071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9ABB944-74A2-4369-A082-5FA521A1B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21922"/>
            <a:ext cx="6172200" cy="42391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D7619EB-C8D2-4842-BB02-0A3ECE54B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21922"/>
            <a:ext cx="3932237" cy="4247066"/>
          </a:xfrm>
        </p:spPr>
        <p:txBody>
          <a:bodyPr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41F0593A-AAAF-46C5-ACDA-79A90613D8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34561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0D47CA-A9E8-4EFE-A0BA-96345C6C1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1pPr>
            <a:lvl2pPr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  <a:p>
            <a:pPr lvl="1"/>
            <a:r>
              <a:rPr lang="zh-TW" altLang="en-US" dirty="0"/>
              <a:t>按一下以編輯母片文字樣式</a:t>
            </a:r>
            <a:endParaRPr lang="en-US" altLang="zh-TW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按一下以編輯母片文字樣式</a:t>
            </a:r>
            <a:endParaRPr lang="en-US" altLang="zh-TW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按一下以編輯母片文字樣式</a:t>
            </a:r>
            <a:endParaRPr lang="en-US" altLang="zh-TW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E18300-586C-48A1-A912-3CA26FDF80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‹#›</a:t>
            </a:fld>
            <a:endParaRPr lang="zh-HK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45CDA5AE-CB00-4D70-B602-0A1C2944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030"/>
            <a:ext cx="10515600" cy="527939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7252CA8-80E7-4C23-B97D-BA875B34A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012969"/>
            <a:ext cx="10515599" cy="352425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 i="0" cap="all" spc="0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66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0D47CA-A9E8-4EFE-A0BA-96345C6C1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1pPr>
            <a:lvl2pPr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  <a:p>
            <a:pPr lvl="1"/>
            <a:r>
              <a:rPr lang="zh-TW" altLang="en-US" dirty="0"/>
              <a:t>按一下以編輯母片文字樣式</a:t>
            </a:r>
            <a:endParaRPr lang="en-US" altLang="zh-TW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按一下以編輯母片文字樣式</a:t>
            </a:r>
            <a:endParaRPr lang="en-US" altLang="zh-TW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按一下以編輯母片文字樣式</a:t>
            </a:r>
            <a:endParaRPr lang="en-US" altLang="zh-TW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E18300-586C-48A1-A912-3CA26FDF80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‹#›</a:t>
            </a:fld>
            <a:endParaRPr lang="zh-HK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45CDA5AE-CB00-4D70-B602-0A1C2944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030"/>
            <a:ext cx="10515600" cy="527939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7252CA8-80E7-4C23-B97D-BA875B34A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012969"/>
            <a:ext cx="10515599" cy="352425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 i="0" cap="all" spc="0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71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10">
            <a:extLst>
              <a:ext uri="{FF2B5EF4-FFF2-40B4-BE49-F238E27FC236}">
                <a16:creationId xmlns:a16="http://schemas.microsoft.com/office/drawing/2014/main" id="{12456039-B9CE-4A4D-89E3-7424736F5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622" y="1354135"/>
            <a:ext cx="6456312" cy="19455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622" y="3254417"/>
            <a:ext cx="6456312" cy="56356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51622" y="4105317"/>
            <a:ext cx="3238500" cy="352425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0" i="0" cap="none" baseline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51622" y="4400193"/>
            <a:ext cx="3238500" cy="352425"/>
          </a:xfrm>
        </p:spPr>
        <p:txBody>
          <a:bodyPr anchor="t">
            <a:noAutofit/>
          </a:bodyPr>
          <a:lstStyle>
            <a:lvl1pPr marL="0" indent="0" algn="l">
              <a:buNone/>
              <a:defRPr sz="1400" b="0" i="1" cap="none" baseline="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BDE31E1-5548-493E-8908-C8EC4A377B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18" y="887036"/>
            <a:ext cx="2196279" cy="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09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903D-4EE1-4034-B146-33DCA8B4E87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22/11/2023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7E9E2-EA6C-49A2-915A-8DA3893BF29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3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0D47CA-A9E8-4EFE-A0BA-96345C6C1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1pPr>
            <a:lvl2pPr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latin typeface="Calibri" panose="020F0502020204030204" pitchFamily="34" charset="0"/>
                <a:ea typeface="Noto Sans CJK TC DemiLight" panose="020B0400000000000000" pitchFamily="34" charset="-128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E18300-586C-48A1-A912-3CA26FDF80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45CDA5AE-CB00-4D70-B602-0A1C2944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030"/>
            <a:ext cx="10515600" cy="527939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7252CA8-80E7-4C23-B97D-BA875B34A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012969"/>
            <a:ext cx="10515599" cy="352425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 i="0" cap="all" spc="0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7456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EBF6202-A34A-44B6-B34E-5EF0A3F04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5" name="Picture Placeholder 30">
            <a:extLst>
              <a:ext uri="{FF2B5EF4-FFF2-40B4-BE49-F238E27FC236}">
                <a16:creationId xmlns:a16="http://schemas.microsoft.com/office/drawing/2014/main" id="{EB89E5C7-569C-473F-8B66-3FCE7224DB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007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83EE48-BB12-40A5-8692-9BAA8E2A0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700" y="2362818"/>
            <a:ext cx="6068474" cy="942975"/>
          </a:xfrm>
          <a:prstGeom prst="rect">
            <a:avLst/>
          </a:prstGeom>
          <a:noFill/>
        </p:spPr>
        <p:txBody>
          <a:bodyPr lIns="91440" rIns="9144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0691D00-E37C-45C0-8FFC-D10B19863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3483592"/>
            <a:ext cx="6068474" cy="1795929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3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DA70AD-6770-43A1-BF11-8BB3887F6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0907"/>
            <a:ext cx="5181600" cy="4766056"/>
          </a:xfrm>
        </p:spPr>
        <p:txBody>
          <a:bodyPr>
            <a:normAutofit/>
          </a:bodyPr>
          <a:lstStyle>
            <a:lvl1pPr>
              <a:defRPr sz="1400" baseline="0">
                <a:latin typeface="Calibri" panose="020F0502020204030204" pitchFamily="34" charset="0"/>
              </a:defRPr>
            </a:lvl1pPr>
            <a:lvl2pPr>
              <a:defRPr sz="1400" baseline="0">
                <a:latin typeface="Calibri" panose="020F0502020204030204" pitchFamily="34" charset="0"/>
              </a:defRPr>
            </a:lvl2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C932DA-423E-4762-8633-431914343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0907"/>
            <a:ext cx="5181600" cy="4766056"/>
          </a:xfrm>
        </p:spPr>
        <p:txBody>
          <a:bodyPr>
            <a:normAutofit/>
          </a:bodyPr>
          <a:lstStyle>
            <a:lvl1pPr>
              <a:defRPr sz="1400" baseline="0">
                <a:latin typeface="Calibri" panose="020F0502020204030204" pitchFamily="34" charset="0"/>
              </a:defRPr>
            </a:lvl1pPr>
            <a:lvl2pPr>
              <a:defRPr sz="1400" baseline="0">
                <a:latin typeface="Calibri" panose="020F0502020204030204" pitchFamily="34" charset="0"/>
              </a:defRPr>
            </a:lvl2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B4049BE2-5AE8-4D86-A6ED-5B32A8401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9DFF544D-D6AF-435F-9C2F-FA320735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030"/>
            <a:ext cx="10515600" cy="527939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3EBE7CD-1969-4761-A562-EB2D5E49FF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012969"/>
            <a:ext cx="10515599" cy="352425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 i="0" cap="all" spc="0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438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DADAF93-36FA-410A-AE38-401E5FBD1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65394"/>
            <a:ext cx="5157787" cy="50809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B3A1990-912F-484C-9FDB-7B67D84C7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73485"/>
            <a:ext cx="5157787" cy="4274924"/>
          </a:xfrm>
        </p:spPr>
        <p:txBody>
          <a:bodyPr tIns="144000"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B53D62F-1A07-4D6F-B2A0-6A0E9EA1D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5394"/>
            <a:ext cx="5183188" cy="50809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67E4A67-1BDC-488C-B0D4-C0C887F8F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73485"/>
            <a:ext cx="5183188" cy="4274924"/>
          </a:xfrm>
        </p:spPr>
        <p:txBody>
          <a:bodyPr tIns="144000"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FF64A09-BA54-496C-A209-693BE67E59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9B93DCDF-800E-43F4-BF60-8D56C0825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030"/>
            <a:ext cx="10515600" cy="527939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3242CA9-421D-4D05-9133-4D9BAC98D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012969"/>
            <a:ext cx="10515599" cy="352425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 i="0" cap="all" spc="0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818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575890-6B05-4BF6-8082-77BAC6CE53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9122564-1BF4-4E94-B208-D8CB1E39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030"/>
            <a:ext cx="10515600" cy="527939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B2E0839-B71E-4A1F-9E07-BE1DBC70F4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012969"/>
            <a:ext cx="10515599" cy="352425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 i="0" cap="all" spc="0" baseline="0">
                <a:solidFill>
                  <a:schemeClr val="accent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820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2C918E7-6815-4D20-BD5E-1059CD03E2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2836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3EBEE3A-27CC-4772-A74C-E2681BCB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2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F054B-F25B-4FC3-B53E-8B403616E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5394"/>
            <a:ext cx="10515600" cy="4811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altLang="zh-TW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38A012-8464-46FA-950D-7A4710D55DD5}"/>
              </a:ext>
            </a:extLst>
          </p:cNvPr>
          <p:cNvSpPr>
            <a:spLocks noGrp="1" noChangeAspect="1"/>
          </p:cNvSpPr>
          <p:nvPr>
            <p:ph type="sldNum" sz="quarter" idx="4"/>
          </p:nvPr>
        </p:nvSpPr>
        <p:spPr>
          <a:xfrm>
            <a:off x="11730317" y="6437494"/>
            <a:ext cx="288000" cy="28800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0F8B796F-BB58-4B93-B4FF-321DA1E2F95F}" type="slidenum">
              <a:rPr lang="en-HK" smtClean="0"/>
              <a:t>‹#›</a:t>
            </a:fld>
            <a:endParaRPr lang="en-HK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1F2184A-E232-4CD1-A544-5F96D92F50DF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195" y="6386384"/>
            <a:ext cx="1271610" cy="3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1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7" r:id="rId31"/>
    <p:sldLayoutId id="2147483698" r:id="rId32"/>
    <p:sldLayoutId id="2147483663" r:id="rId33"/>
    <p:sldLayoutId id="214748370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tx1"/>
          </a:solidFill>
          <a:latin typeface="Calibri" panose="020F0502020204030204" pitchFamily="34" charset="0"/>
          <a:ea typeface="Noto Sans CJK TC Bold" panose="020B0800000000000000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Noto Sans CJK TC DemiLight" panose="020B0400000000000000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bg2">
              <a:lumMod val="50000"/>
            </a:schemeClr>
          </a:solidFill>
          <a:latin typeface="Calibri Light" panose="020F0302020204030204" pitchFamily="34" charset="0"/>
          <a:ea typeface="Noto Sans CJK TC DemiLight" panose="020B0400000000000000" pitchFamily="34" charset="-120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 baseline="0">
          <a:solidFill>
            <a:schemeClr val="bg2">
              <a:lumMod val="50000"/>
            </a:schemeClr>
          </a:solidFill>
          <a:latin typeface="Calibri Light" panose="020F0302020204030204" pitchFamily="34" charset="0"/>
          <a:ea typeface="Noto Sans CJK TC DemiLight" panose="020B0400000000000000" pitchFamily="34" charset="-120"/>
          <a:cs typeface="+mn-cs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 baseline="0">
          <a:solidFill>
            <a:schemeClr val="bg2">
              <a:lumMod val="50000"/>
            </a:schemeClr>
          </a:solidFill>
          <a:latin typeface="Calibri Light" panose="020F0302020204030204" pitchFamily="34" charset="0"/>
          <a:ea typeface="Noto Sans CJK TC DemiLight" panose="020B0400000000000000" pitchFamily="34" charset="-120"/>
          <a:cs typeface="+mn-cs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 baseline="0">
          <a:solidFill>
            <a:schemeClr val="bg2">
              <a:lumMod val="50000"/>
            </a:schemeClr>
          </a:solidFill>
          <a:latin typeface="Calibri Light" panose="020F0302020204030204" pitchFamily="34" charset="0"/>
          <a:ea typeface="Noto Sans CJK TC DemiLight" panose="020B0400000000000000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microsoft.com/office/2007/relationships/media" Target="../media/media6.mp4"/><Relationship Id="rId18" Type="http://schemas.openxmlformats.org/officeDocument/2006/relationships/image" Target="../media/image27.png"/><Relationship Id="rId3" Type="http://schemas.openxmlformats.org/officeDocument/2006/relationships/tags" Target="../tags/tag1.xml"/><Relationship Id="rId21" Type="http://schemas.openxmlformats.org/officeDocument/2006/relationships/image" Target="../media/image30.png"/><Relationship Id="rId7" Type="http://schemas.microsoft.com/office/2007/relationships/media" Target="../media/media4.mp4"/><Relationship Id="rId12" Type="http://schemas.openxmlformats.org/officeDocument/2006/relationships/tags" Target="../tags/tag4.xml"/><Relationship Id="rId17" Type="http://schemas.openxmlformats.org/officeDocument/2006/relationships/notesSlide" Target="../notesSlides/notesSlide8.xml"/><Relationship Id="rId2" Type="http://schemas.openxmlformats.org/officeDocument/2006/relationships/video" Target="../media/media2.mp4"/><Relationship Id="rId16" Type="http://schemas.openxmlformats.org/officeDocument/2006/relationships/slideLayout" Target="../slideLayouts/slideLayout9.xml"/><Relationship Id="rId20" Type="http://schemas.openxmlformats.org/officeDocument/2006/relationships/image" Target="../media/image29.png"/><Relationship Id="rId1" Type="http://schemas.microsoft.com/office/2007/relationships/media" Target="../media/media2.mp4"/><Relationship Id="rId6" Type="http://schemas.openxmlformats.org/officeDocument/2006/relationships/tags" Target="../tags/tag2.xml"/><Relationship Id="rId11" Type="http://schemas.openxmlformats.org/officeDocument/2006/relationships/video" Target="../media/media5.mp4"/><Relationship Id="rId5" Type="http://schemas.openxmlformats.org/officeDocument/2006/relationships/video" Target="../media/media3.mp4"/><Relationship Id="rId15" Type="http://schemas.openxmlformats.org/officeDocument/2006/relationships/tags" Target="../tags/tag5.xml"/><Relationship Id="rId23" Type="http://schemas.openxmlformats.org/officeDocument/2006/relationships/image" Target="../media/image32.png"/><Relationship Id="rId10" Type="http://schemas.microsoft.com/office/2007/relationships/media" Target="../media/media5.mp4"/><Relationship Id="rId19" Type="http://schemas.openxmlformats.org/officeDocument/2006/relationships/image" Target="../media/image28.png"/><Relationship Id="rId4" Type="http://schemas.microsoft.com/office/2007/relationships/media" Target="../media/media3.mp4"/><Relationship Id="rId9" Type="http://schemas.openxmlformats.org/officeDocument/2006/relationships/tags" Target="../tags/tag3.xml"/><Relationship Id="rId14" Type="http://schemas.openxmlformats.org/officeDocument/2006/relationships/video" Target="../media/media6.mp4"/><Relationship Id="rId2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D9E659-0B5A-47C5-8297-EA60D1938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622" y="1446963"/>
            <a:ext cx="7234096" cy="1945525"/>
          </a:xfrm>
        </p:spPr>
        <p:txBody>
          <a:bodyPr>
            <a:noAutofit/>
          </a:bodyPr>
          <a:lstStyle/>
          <a:p>
            <a:r>
              <a:rPr lang="en-US" b="0" cap="none" dirty="0"/>
              <a:t>Latest Developments on </a:t>
            </a:r>
            <a:br>
              <a:rPr lang="en-US" b="0" cap="none" dirty="0"/>
            </a:br>
            <a:r>
              <a:rPr lang="en-US" b="0" cap="none" dirty="0"/>
              <a:t>HKO's Tropical Cyclone </a:t>
            </a:r>
            <a:br>
              <a:rPr lang="en-US" b="0" cap="none" dirty="0"/>
            </a:br>
            <a:r>
              <a:rPr lang="en-US" b="0" cap="none" dirty="0"/>
              <a:t>Warning Services</a:t>
            </a:r>
            <a:endParaRPr lang="en-US" altLang="zh-TW" sz="3600" cap="none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6E579C4-98C7-4767-A1AD-98E9ECBAE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622" y="3304795"/>
            <a:ext cx="6456312" cy="133165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altLang="zh-TW" dirty="0"/>
          </a:p>
          <a:p>
            <a:pPr>
              <a:spcBef>
                <a:spcPct val="0"/>
              </a:spcBef>
            </a:pPr>
            <a:endParaRPr lang="en-US" altLang="zh-TW" dirty="0"/>
          </a:p>
          <a:p>
            <a:pPr>
              <a:spcBef>
                <a:spcPct val="0"/>
              </a:spcBef>
            </a:pPr>
            <a:r>
              <a:rPr lang="en-US" altLang="zh-HK" dirty="0"/>
              <a:t>Hong Kong, China</a:t>
            </a:r>
          </a:p>
          <a:p>
            <a:pPr>
              <a:spcBef>
                <a:spcPct val="0"/>
              </a:spcBef>
            </a:pPr>
            <a:endParaRPr lang="en-US" altLang="zh-TW" dirty="0"/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86E579C4-98C7-4767-A1AD-98E9ECBAE481}"/>
              </a:ext>
            </a:extLst>
          </p:cNvPr>
          <p:cNvSpPr txBox="1">
            <a:spLocks/>
          </p:cNvSpPr>
          <p:nvPr/>
        </p:nvSpPr>
        <p:spPr>
          <a:xfrm>
            <a:off x="551622" y="4685758"/>
            <a:ext cx="6456312" cy="1129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baseline="0">
                <a:solidFill>
                  <a:schemeClr val="bg1"/>
                </a:solidFill>
                <a:latin typeface="+mj-lt"/>
                <a:ea typeface="Noto Sans CJK TC DemiLight" panose="020B0400000000000000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dirty="0"/>
              <a:t>Jennifer Yip</a:t>
            </a:r>
          </a:p>
          <a:p>
            <a:pPr>
              <a:spcBef>
                <a:spcPct val="0"/>
              </a:spcBef>
            </a:pPr>
            <a:endParaRPr lang="en-US" altLang="zh-TW" dirty="0"/>
          </a:p>
          <a:p>
            <a:pPr>
              <a:spcBef>
                <a:spcPct val="0"/>
              </a:spcBef>
            </a:pPr>
            <a:r>
              <a:rPr lang="en-US" altLang="zh-TW" dirty="0"/>
              <a:t>Scientific Officer</a:t>
            </a:r>
          </a:p>
          <a:p>
            <a:pPr>
              <a:spcBef>
                <a:spcPct val="0"/>
              </a:spcBef>
            </a:pPr>
            <a:r>
              <a:rPr lang="en-US" altLang="zh-HK" dirty="0"/>
              <a:t>Hong Kong Observatory</a:t>
            </a:r>
          </a:p>
          <a:p>
            <a:pPr>
              <a:spcBef>
                <a:spcPct val="0"/>
              </a:spcBef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11296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76" y="2128497"/>
            <a:ext cx="4274441" cy="4505163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954A55-0FEF-41C9-90D9-720A89FD2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10</a:t>
            </a:fld>
            <a:endParaRPr lang="zh-HK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C2F9F81-55B4-4BEB-A2AE-D050C0E3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62" y="327955"/>
            <a:ext cx="10515600" cy="527939"/>
          </a:xfrm>
        </p:spPr>
        <p:txBody>
          <a:bodyPr/>
          <a:lstStyle/>
          <a:p>
            <a:r>
              <a:rPr lang="en-US" altLang="zh-HK" sz="3000" cap="none" dirty="0"/>
              <a:t>A New Deep Learning Model for Radar and Satellite Nowcast using Generative Adversarial Network</a:t>
            </a:r>
            <a:endParaRPr lang="zh-HK" altLang="en-US" sz="3000" cap="none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3505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HK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H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242113" y="65117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HK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H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961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HK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H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12553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B4671A45-19E7-4547-8C45-7F0CAAC5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27" y="1409243"/>
            <a:ext cx="8091610" cy="4536422"/>
          </a:xfrm>
        </p:spPr>
        <p:txBody>
          <a:bodyPr>
            <a:normAutofit/>
          </a:bodyPr>
          <a:lstStyle/>
          <a:p>
            <a:pPr algn="just"/>
            <a:r>
              <a:rPr lang="en-US" altLang="zh-HK" sz="1600" dirty="0"/>
              <a:t>More accurate and realistic nowcasts as compared to ROVER and </a:t>
            </a:r>
            <a:r>
              <a:rPr lang="en-US" altLang="zh-HK" sz="1600" dirty="0" err="1"/>
              <a:t>TrajGRU</a:t>
            </a:r>
            <a:r>
              <a:rPr lang="en-US" altLang="zh-HK" sz="1600" dirty="0"/>
              <a:t> (verified using 2021 data) </a:t>
            </a:r>
          </a:p>
          <a:p>
            <a:pPr algn="just"/>
            <a:r>
              <a:rPr lang="en-US" altLang="zh-HK" sz="1600" dirty="0"/>
              <a:t>Trial operation in HKO since early 2023</a:t>
            </a:r>
          </a:p>
          <a:p>
            <a:r>
              <a:rPr lang="en-US" altLang="zh-TW" sz="1600" dirty="0"/>
              <a:t>Next steps:</a:t>
            </a:r>
            <a:br>
              <a:rPr lang="en-US" altLang="zh-TW" sz="1600" dirty="0"/>
            </a:br>
            <a:r>
              <a:rPr lang="en-US" altLang="zh-TW" sz="1600" dirty="0"/>
              <a:t>	Expand geographical coverage of radar nowcasts</a:t>
            </a:r>
            <a:br>
              <a:rPr lang="en-US" altLang="zh-TW" sz="1600" dirty="0"/>
            </a:br>
            <a:r>
              <a:rPr lang="en-US" altLang="zh-TW" sz="1600" dirty="0"/>
              <a:t>	Extend duration of satellite nowcast from 4 hours to up to 9 hours </a:t>
            </a:r>
          </a:p>
          <a:p>
            <a:pPr algn="just"/>
            <a:r>
              <a:rPr lang="en-US" altLang="zh-TW" sz="1600" dirty="0"/>
              <a:t>ResConvLSTM would be deployed to the website of RSMC for Nowcasting, providing real-time nowcasting information for other NMHSs in Asia.</a:t>
            </a:r>
            <a:endParaRPr lang="zh-TW" altLang="zh-HK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8" y="4329602"/>
            <a:ext cx="7888965" cy="2143286"/>
          </a:xfrm>
          <a:prstGeom prst="rect">
            <a:avLst/>
          </a:prstGeom>
        </p:spPr>
      </p:pic>
      <p:sp>
        <p:nvSpPr>
          <p:cNvPr id="20" name="文字版面配置區 3">
            <a:extLst>
              <a:ext uri="{FF2B5EF4-FFF2-40B4-BE49-F238E27FC236}">
                <a16:creationId xmlns:a16="http://schemas.microsoft.com/office/drawing/2014/main" id="{E090A63B-6997-4E81-914C-11C7BC750AD8}"/>
              </a:ext>
            </a:extLst>
          </p:cNvPr>
          <p:cNvSpPr txBox="1">
            <a:spLocks/>
          </p:cNvSpPr>
          <p:nvPr/>
        </p:nvSpPr>
        <p:spPr>
          <a:xfrm>
            <a:off x="1398225" y="4060969"/>
            <a:ext cx="6128707" cy="293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Noto Sans CJK TC DemiLight" panose="020B0400000000000000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HK" sz="1300" u="sng" dirty="0">
                <a:solidFill>
                  <a:schemeClr val="tx1"/>
                </a:solidFill>
              </a:rPr>
              <a:t>The Critical Success Index (CSI) of Radar Nowcast generated by the three methods</a:t>
            </a:r>
            <a:endParaRPr lang="zh-HK" altLang="en-US" sz="1300" u="sng" dirty="0">
              <a:solidFill>
                <a:schemeClr val="tx1"/>
              </a:solidFill>
            </a:endParaRPr>
          </a:p>
        </p:txBody>
      </p:sp>
      <p:sp>
        <p:nvSpPr>
          <p:cNvPr id="21" name="文字版面配置區 3">
            <a:extLst>
              <a:ext uri="{FF2B5EF4-FFF2-40B4-BE49-F238E27FC236}">
                <a16:creationId xmlns:a16="http://schemas.microsoft.com/office/drawing/2014/main" id="{E090A63B-6997-4E81-914C-11C7BC750AD8}"/>
              </a:ext>
            </a:extLst>
          </p:cNvPr>
          <p:cNvSpPr txBox="1">
            <a:spLocks/>
          </p:cNvSpPr>
          <p:nvPr/>
        </p:nvSpPr>
        <p:spPr>
          <a:xfrm>
            <a:off x="8921155" y="1807560"/>
            <a:ext cx="3097162" cy="293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Noto Sans CJK TC DemiLight" panose="020B0400000000000000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HK" sz="1300" u="sng" dirty="0">
                <a:solidFill>
                  <a:schemeClr val="tx1"/>
                </a:solidFill>
              </a:rPr>
              <a:t>Learned Perceptual Patch Similarity  (LPIPS) of Radar Nowcast (Lower the better)</a:t>
            </a:r>
            <a:endParaRPr lang="zh-HK" altLang="en-US" sz="13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66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F6FA9AC-21E9-4323-A881-3FD60A1991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HK" altLang="zh-TW" dirty="0"/>
              <a:t>Probabilistic Storm Surge Forecast</a:t>
            </a:r>
            <a:endParaRPr lang="en-US" altLang="zh-HK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AE39004-41E4-4F77-9B01-F3C025B5426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4</a:t>
            </a:r>
            <a:endParaRPr lang="zh-HK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71FCEA7-1781-4A74-ABA6-018F7F221C4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1</a:t>
            </a:r>
            <a:endParaRPr lang="zh-HK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CECC4499-E904-4553-A609-67AC8CE33D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altLang="zh-TW" dirty="0" err="1"/>
              <a:t>ResConvLSTM</a:t>
            </a:r>
            <a:r>
              <a:rPr lang="en-US" altLang="zh-TW" dirty="0"/>
              <a:t>-GAN -- </a:t>
            </a:r>
            <a:r>
              <a:rPr lang="en-US" altLang="zh-HK" dirty="0"/>
              <a:t>Deep Learning Model for Radar and Satellite Nowcast 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61AFFE46-7FB5-4E62-BB57-4A79D3EB9E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2</a:t>
            </a:r>
            <a:endParaRPr lang="zh-HK" altLang="en-US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F215DE5F-1AE0-489C-86D2-18C991A37D4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AI-STORMVIS</a:t>
            </a:r>
            <a:r>
              <a:rPr lang="en-US" altLang="zh-HK" b="1" dirty="0"/>
              <a:t> -- AI Satellite-based TC Object Recognition, Motion Visualization, and Intensity Estimation System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959E0B1A-D405-4ABA-9A4D-8741264D000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3</a:t>
            </a:r>
            <a:endParaRPr lang="zh-HK" altLang="en-US" dirty="0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F841F269-4D4B-4E3B-AA0B-E1A91B624C01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11</a:t>
            </a:fld>
            <a:endParaRPr lang="zh-HK" altLang="en-US" dirty="0"/>
          </a:p>
        </p:txBody>
      </p:sp>
      <p:sp>
        <p:nvSpPr>
          <p:cNvPr id="36" name="標題 35">
            <a:extLst>
              <a:ext uri="{FF2B5EF4-FFF2-40B4-BE49-F238E27FC236}">
                <a16:creationId xmlns:a16="http://schemas.microsoft.com/office/drawing/2014/main" id="{4A18F045-F33E-4F8A-9BAD-1F7CA1F2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cap="none" dirty="0"/>
              <a:t>C</a:t>
            </a:r>
            <a:r>
              <a:rPr lang="en-HK" altLang="zh-TW" cap="none" dirty="0" err="1"/>
              <a:t>ontent</a:t>
            </a:r>
            <a:endParaRPr lang="zh-HK" altLang="en-US" cap="none" dirty="0"/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B5446302-1EA3-B351-17A2-61779E4341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HK" dirty="0"/>
              <a:t>Tropical </a:t>
            </a:r>
            <a:r>
              <a:rPr lang="en-US" altLang="zh-TW" dirty="0"/>
              <a:t>C</a:t>
            </a:r>
            <a:r>
              <a:rPr lang="en-US" altLang="zh-HK" dirty="0"/>
              <a:t>yclone </a:t>
            </a:r>
            <a:r>
              <a:rPr lang="en-US" altLang="zh-TW" dirty="0"/>
              <a:t>R</a:t>
            </a:r>
            <a:r>
              <a:rPr lang="en-US" altLang="zh-HK" dirty="0"/>
              <a:t>econnaissance </a:t>
            </a:r>
            <a:r>
              <a:rPr lang="en-US" altLang="zh-TW" dirty="0"/>
              <a:t>F</a:t>
            </a:r>
            <a:r>
              <a:rPr lang="en-US" altLang="zh-HK" dirty="0"/>
              <a:t>lights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1988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954A55-0FEF-41C9-90D9-720A89FD2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12</a:t>
            </a:fld>
            <a:endParaRPr lang="zh-HK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5A0B0D36-83DA-3884-2B6F-1C9A8790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54" y="284103"/>
            <a:ext cx="11573691" cy="969932"/>
          </a:xfrm>
        </p:spPr>
        <p:txBody>
          <a:bodyPr/>
          <a:lstStyle/>
          <a:p>
            <a:pPr algn="ctr"/>
            <a:r>
              <a:rPr lang="en-US" altLang="zh-HK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AI-STORMVIS  - </a:t>
            </a:r>
            <a:r>
              <a:rPr lang="en-US" altLang="zh-TW" sz="2400" cap="none" dirty="0"/>
              <a:t>Automating Tropical Cyclone Position Analysis and Intensity Estimation </a:t>
            </a:r>
            <a:br>
              <a:rPr lang="en-US" altLang="zh-TW" sz="2400" cap="none" dirty="0"/>
            </a:br>
            <a:r>
              <a:rPr lang="en-US" altLang="zh-TW" sz="2400" cap="none" dirty="0"/>
              <a:t>from Satellite Images by Artificial Intelligence</a:t>
            </a:r>
            <a:endParaRPr lang="zh-TW" altLang="zh-HK" sz="2400" cap="none" dirty="0"/>
          </a:p>
        </p:txBody>
      </p:sp>
      <p:sp>
        <p:nvSpPr>
          <p:cNvPr id="11" name="矩形 10"/>
          <p:cNvSpPr/>
          <p:nvPr/>
        </p:nvSpPr>
        <p:spPr>
          <a:xfrm>
            <a:off x="796956" y="1254035"/>
            <a:ext cx="1059808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AI-STORMVIS</a:t>
            </a:r>
            <a:r>
              <a:rPr lang="en-US" altLang="zh-HK" sz="1600" dirty="0"/>
              <a:t> (AI-driven Satellite-based TC Object Recognition, Motion Visualization, and Intensity Estimation System)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TC position analysis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Ensemble of three pre-trained YOLOv6 object detection models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Intensity estimation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Based on Himawari-9 infrared satellite images.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Convolutional Neural Network (CNN) for current intensity (CI)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Satellite images and TC information from 2015 to 2021.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H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/>
              <a:t>Service Region</a:t>
            </a:r>
            <a:endParaRPr lang="en-HK" altLang="zh-TW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1600" dirty="0"/>
              <a:t>15</a:t>
            </a:r>
            <a:r>
              <a:rPr lang="en-HK" altLang="zh-TW" sz="1600" dirty="0"/>
              <a:t>-</a:t>
            </a:r>
            <a:r>
              <a:rPr lang="zh-TW" altLang="en-US" sz="1600" dirty="0"/>
              <a:t>45</a:t>
            </a:r>
            <a:r>
              <a:rPr lang="en-HK" altLang="zh-TW" sz="1600" dirty="0"/>
              <a:t>N</a:t>
            </a:r>
            <a:r>
              <a:rPr lang="zh-TW" altLang="en-US" sz="1600" dirty="0"/>
              <a:t>, 85</a:t>
            </a:r>
            <a:r>
              <a:rPr lang="en-HK" altLang="zh-TW" sz="1600" dirty="0"/>
              <a:t>-</a:t>
            </a:r>
            <a:r>
              <a:rPr lang="zh-TW" altLang="en-US" sz="1600" dirty="0"/>
              <a:t>160</a:t>
            </a:r>
            <a:r>
              <a:rPr lang="en-HK" altLang="zh-TW" sz="1600" dirty="0"/>
              <a:t>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TW" alt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/>
              <a:t>Also provides </a:t>
            </a:r>
            <a:r>
              <a:rPr lang="en-US" altLang="zh-H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early indication  on developing low-pressure area </a:t>
            </a:r>
          </a:p>
          <a:p>
            <a:r>
              <a:rPr lang="en-US" altLang="zh-HK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or potential location of TC genesis</a:t>
            </a:r>
            <a:r>
              <a:rPr lang="en-US" altLang="zh-HK" sz="1600" dirty="0"/>
              <a:t>.</a:t>
            </a:r>
            <a:endParaRPr lang="en-US" altLang="zh-TW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HK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zh-HK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zh-TW" sz="1600" dirty="0"/>
          </a:p>
        </p:txBody>
      </p:sp>
      <p:pic>
        <p:nvPicPr>
          <p:cNvPr id="13" name="圖片 12" descr="一張含有 文字, 螢幕擷取畫面, 多媒體軟體, 軟體 的圖片&#10;&#10;自動產生的描述"/>
          <p:cNvPicPr/>
          <p:nvPr/>
        </p:nvPicPr>
        <p:blipFill>
          <a:blip r:embed="rId3"/>
          <a:stretch>
            <a:fillRect/>
          </a:stretch>
        </p:blipFill>
        <p:spPr>
          <a:xfrm>
            <a:off x="7829617" y="2745974"/>
            <a:ext cx="4188700" cy="397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A75618EB-161F-427B-81AA-AFCEB56BF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56" y="4735734"/>
            <a:ext cx="64008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80B90D02-1200-4346-93F4-4189AC3F3EB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76" y="1257818"/>
            <a:ext cx="11788048" cy="472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8FA9F6E3-4615-4FB2-9B67-BB11E7B8D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990997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4" descr="一張含有 圖表 的圖片&#10;&#10;自動產生的描述">
            <a:extLst>
              <a:ext uri="{FF2B5EF4-FFF2-40B4-BE49-F238E27FC236}">
                <a16:creationId xmlns:a16="http://schemas.microsoft.com/office/drawing/2014/main" id="{9E62A557-8324-49E2-DF91-45D6FBEFE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9" y="1941364"/>
            <a:ext cx="5791200" cy="48830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31CF7FE-4F86-C50E-ADB4-CE71DFDF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58" y="33556"/>
            <a:ext cx="10851685" cy="1360898"/>
          </a:xfrm>
        </p:spPr>
        <p:txBody>
          <a:bodyPr>
            <a:normAutofit/>
          </a:bodyPr>
          <a:lstStyle/>
          <a:p>
            <a:r>
              <a:rPr lang="zh-TW" altLang="en-US" cap="none" dirty="0"/>
              <a:t>Absolute</a:t>
            </a:r>
            <a:r>
              <a:rPr lang="zh-TW" altLang="en-US" sz="2000" dirty="0"/>
              <a:t> </a:t>
            </a:r>
            <a:r>
              <a:rPr lang="zh-TW" altLang="en-US" cap="none" dirty="0"/>
              <a:t>Position Error </a:t>
            </a:r>
            <a:br>
              <a:rPr lang="en-US" altLang="zh-TW" cap="none" dirty="0"/>
            </a:br>
            <a:r>
              <a:rPr lang="zh-TW" altLang="en-US" cap="none" dirty="0"/>
              <a:t>(Per TC Intensity Class)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E2EC66F9-3D28-9465-5D0A-13FC3E528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80" y="1088617"/>
            <a:ext cx="4512700" cy="1360898"/>
          </a:xfrm>
        </p:spPr>
        <p:txBody>
          <a:bodyPr anchor="b">
            <a:normAutofit fontScale="85000" lnSpcReduction="10000"/>
          </a:bodyPr>
          <a:lstStyle/>
          <a:p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IQR, Mean and SD decrease as intensity increases – model uncertainty decreases for stronger TCs.</a:t>
            </a:r>
          </a:p>
          <a:p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ST &amp; </a:t>
            </a:r>
            <a:r>
              <a:rPr lang="en-US" sz="1800" dirty="0" err="1">
                <a:solidFill>
                  <a:schemeClr val="tx1"/>
                </a:solidFill>
                <a:ea typeface="+mn-lt"/>
                <a:cs typeface="+mn-lt"/>
              </a:rPr>
              <a:t>SuperT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 have lowest </a:t>
            </a:r>
            <a:r>
              <a:rPr lang="en-US" sz="1800" dirty="0" err="1">
                <a:solidFill>
                  <a:schemeClr val="tx1"/>
                </a:solidFill>
                <a:ea typeface="+mn-lt"/>
                <a:cs typeface="+mn-lt"/>
              </a:rPr>
              <a:t>mAPE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 of 0.18°&amp; 0.17°</a:t>
            </a:r>
          </a:p>
          <a:p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TD has highest </a:t>
            </a:r>
            <a:r>
              <a:rPr lang="en-US" sz="1800" dirty="0" err="1">
                <a:solidFill>
                  <a:schemeClr val="tx1"/>
                </a:solidFill>
                <a:ea typeface="+mn-lt"/>
                <a:cs typeface="+mn-lt"/>
              </a:rPr>
              <a:t>mAPE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 of 0.94°</a:t>
            </a:r>
          </a:p>
          <a:p>
            <a:endParaRPr lang="en-US" sz="18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pic>
        <p:nvPicPr>
          <p:cNvPr id="8" name="圖片 4" descr="一張含有 圖表 的圖片&#10;&#10;自動產生的描述">
            <a:extLst>
              <a:ext uri="{FF2B5EF4-FFF2-40B4-BE49-F238E27FC236}">
                <a16:creationId xmlns:a16="http://schemas.microsoft.com/office/drawing/2014/main" id="{3BD8A7F1-582D-48DA-958A-64888F57F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21372"/>
            <a:ext cx="3300621" cy="2537669"/>
          </a:xfrm>
          <a:prstGeom prst="rect">
            <a:avLst/>
          </a:prstGeom>
        </p:spPr>
      </p:pic>
      <p:pic>
        <p:nvPicPr>
          <p:cNvPr id="9" name="圖片 4" descr="一張含有 圖表 的圖片&#10;&#10;自動產生的描述">
            <a:extLst>
              <a:ext uri="{FF2B5EF4-FFF2-40B4-BE49-F238E27FC236}">
                <a16:creationId xmlns:a16="http://schemas.microsoft.com/office/drawing/2014/main" id="{5B493440-3B5B-4983-9B45-9BBB602A0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317" y="115652"/>
            <a:ext cx="3325124" cy="252404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BA8A77F-B85A-4CC1-8A67-872177FDB446}"/>
              </a:ext>
            </a:extLst>
          </p:cNvPr>
          <p:cNvSpPr/>
          <p:nvPr/>
        </p:nvSpPr>
        <p:spPr>
          <a:xfrm>
            <a:off x="8677013" y="2235072"/>
            <a:ext cx="3514987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1400" b="1" dirty="0"/>
              <a:t>Error in Longitude </a:t>
            </a:r>
            <a:r>
              <a:rPr lang="en-US" altLang="zh-TW" sz="1400" b="1" dirty="0">
                <a:ea typeface="+mj-lt"/>
                <a:cs typeface="+mj-lt"/>
              </a:rPr>
              <a:t>(Per TC Intensity Class)</a:t>
            </a:r>
            <a:endParaRPr lang="en-US" sz="1400" b="1" dirty="0"/>
          </a:p>
          <a:p>
            <a:r>
              <a:rPr lang="en-US" sz="1400" dirty="0"/>
              <a:t>Negative </a:t>
            </a:r>
            <a:r>
              <a:rPr lang="en-US" sz="1400" dirty="0" err="1"/>
              <a:t>mLonE</a:t>
            </a:r>
            <a:r>
              <a:rPr lang="en-US" sz="1400" dirty="0"/>
              <a:t> (especially for TD)</a:t>
            </a:r>
          </a:p>
          <a:p>
            <a:r>
              <a:rPr lang="en-US" sz="1400" dirty="0"/>
              <a:t>Uneven distribution (more –</a:t>
            </a:r>
            <a:r>
              <a:rPr lang="en-US" sz="1400" dirty="0" err="1"/>
              <a:t>ve</a:t>
            </a:r>
            <a:r>
              <a:rPr lang="en-US" sz="1400" dirty="0"/>
              <a:t> errors)</a:t>
            </a:r>
          </a:p>
          <a:p>
            <a:r>
              <a:rPr lang="en-US" sz="1400" dirty="0"/>
              <a:t>A left bias in longitude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6F946A8-E11C-4C57-BC94-833148529B74}"/>
              </a:ext>
            </a:extLst>
          </p:cNvPr>
          <p:cNvSpPr/>
          <p:nvPr/>
        </p:nvSpPr>
        <p:spPr>
          <a:xfrm>
            <a:off x="8708423" y="5688449"/>
            <a:ext cx="3514987" cy="11695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tx1"/>
                </a:solidFill>
              </a:rPr>
              <a:t>Error </a:t>
            </a:r>
            <a:r>
              <a:rPr lang="en-US" altLang="zh-TW" sz="1400" b="1" dirty="0">
                <a:solidFill>
                  <a:schemeClr val="tx1"/>
                </a:solidFill>
                <a:ea typeface="+mj-lt"/>
                <a:cs typeface="+mj-lt"/>
              </a:rPr>
              <a:t>in</a:t>
            </a:r>
            <a:r>
              <a:rPr lang="zh-TW" altLang="en-US" sz="1400" b="1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altLang="zh-TW" sz="1400" b="1" dirty="0" err="1">
                <a:solidFill>
                  <a:schemeClr val="tx1"/>
                </a:solidFill>
                <a:ea typeface="+mj-lt"/>
                <a:cs typeface="+mj-lt"/>
              </a:rPr>
              <a:t>Lati</a:t>
            </a:r>
            <a:r>
              <a:rPr lang="zh-TW" altLang="en-US" sz="1400" b="1" dirty="0">
                <a:solidFill>
                  <a:schemeClr val="tx1"/>
                </a:solidFill>
                <a:ea typeface="+mj-lt"/>
                <a:cs typeface="+mj-lt"/>
              </a:rPr>
              <a:t>tude </a:t>
            </a:r>
            <a:r>
              <a:rPr lang="en-US" altLang="zh-TW" sz="1400" b="1" dirty="0">
                <a:solidFill>
                  <a:schemeClr val="tx1"/>
                </a:solidFill>
                <a:ea typeface="+mj-lt"/>
                <a:cs typeface="+mj-lt"/>
              </a:rPr>
              <a:t>(Per TC Intensity Class)</a:t>
            </a:r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dirty="0"/>
              <a:t>Neutral </a:t>
            </a:r>
            <a:r>
              <a:rPr lang="en-US" sz="1400" dirty="0" err="1"/>
              <a:t>mLatE</a:t>
            </a:r>
            <a:endParaRPr lang="en-US" sz="1400" dirty="0"/>
          </a:p>
          <a:p>
            <a:r>
              <a:rPr lang="en-US" sz="1400" dirty="0"/>
              <a:t>Neutral distribution </a:t>
            </a:r>
          </a:p>
          <a:p>
            <a:r>
              <a:rPr lang="en-US" sz="1400" dirty="0"/>
              <a:t>Error in latitude mainly due to up-and-down jitters</a:t>
            </a:r>
          </a:p>
        </p:txBody>
      </p:sp>
    </p:spTree>
    <p:extLst>
      <p:ext uri="{BB962C8B-B14F-4D97-AF65-F5344CB8AC3E}">
        <p14:creationId xmlns:p14="http://schemas.microsoft.com/office/powerpoint/2010/main" val="410449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036360-25E0-E63D-CD3F-EA4D7A99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cap="none" dirty="0"/>
              <a:t>Intensity Mean Error (Per TC Intensity Class)</a:t>
            </a:r>
          </a:p>
        </p:txBody>
      </p:sp>
      <p:pic>
        <p:nvPicPr>
          <p:cNvPr id="4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5CB76581-AECB-7D19-B637-16049AD3E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098" y="3548543"/>
            <a:ext cx="4617245" cy="3189501"/>
          </a:xfr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017D1E11-9DE7-7F89-6334-A2E6AC345DDD}"/>
              </a:ext>
            </a:extLst>
          </p:cNvPr>
          <p:cNvSpPr txBox="1">
            <a:spLocks/>
          </p:cNvSpPr>
          <p:nvPr/>
        </p:nvSpPr>
        <p:spPr>
          <a:xfrm>
            <a:off x="911158" y="1352407"/>
            <a:ext cx="6626780" cy="35671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29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800" dirty="0">
                <a:ea typeface="+mn-lt"/>
                <a:cs typeface="+mn-lt"/>
              </a:rPr>
              <a:t>Median mean error of CI within 1 for all TC intensity classes</a:t>
            </a:r>
            <a:endParaRPr lang="en-US" altLang="zh-TW" sz="1800" dirty="0"/>
          </a:p>
          <a:p>
            <a:r>
              <a:rPr lang="en-US" altLang="zh-TW" sz="1800" dirty="0"/>
              <a:t>Systematic negative bias (underestimates intensity) for TS or above</a:t>
            </a:r>
          </a:p>
          <a:p>
            <a:r>
              <a:rPr lang="en-US" altLang="zh-TW" sz="1800" dirty="0"/>
              <a:t>Model</a:t>
            </a:r>
            <a:r>
              <a:rPr lang="zh-TW" altLang="en-US" sz="1800" dirty="0"/>
              <a:t> </a:t>
            </a:r>
            <a:r>
              <a:rPr lang="en-US" altLang="zh-TW" sz="1800" dirty="0"/>
              <a:t>could</a:t>
            </a:r>
            <a:r>
              <a:rPr lang="zh-TW" altLang="en-US" sz="1800" dirty="0"/>
              <a:t> </a:t>
            </a:r>
            <a:r>
              <a:rPr lang="en-US" altLang="zh-TW" sz="1800" dirty="0"/>
              <a:t>capture</a:t>
            </a:r>
            <a:r>
              <a:rPr lang="zh-TW" altLang="en-US" sz="1800" dirty="0"/>
              <a:t> </a:t>
            </a:r>
            <a:r>
              <a:rPr lang="en-US" altLang="zh-TW" sz="1800" dirty="0"/>
              <a:t>trend of TC evolution.</a:t>
            </a:r>
            <a:endParaRPr lang="zh-TW" altLang="en-US" sz="1800" dirty="0"/>
          </a:p>
          <a:p>
            <a:endParaRPr lang="zh-TW" altLang="en-US" sz="1800" dirty="0"/>
          </a:p>
        </p:txBody>
      </p:sp>
      <p:pic>
        <p:nvPicPr>
          <p:cNvPr id="7" name="圖片 3" descr="一張含有 圖表 的圖片&#10;&#10;自動產生的描述">
            <a:extLst>
              <a:ext uri="{FF2B5EF4-FFF2-40B4-BE49-F238E27FC236}">
                <a16:creationId xmlns:a16="http://schemas.microsoft.com/office/drawing/2014/main" id="{E1F886B8-B480-4212-9FD6-BE682FCF3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415" y="3013578"/>
            <a:ext cx="4963349" cy="3238512"/>
          </a:xfrm>
          <a:prstGeom prst="rect">
            <a:avLst/>
          </a:prstGeom>
        </p:spPr>
      </p:pic>
      <p:sp>
        <p:nvSpPr>
          <p:cNvPr id="8" name="箭號: 向下 7">
            <a:extLst>
              <a:ext uri="{FF2B5EF4-FFF2-40B4-BE49-F238E27FC236}">
                <a16:creationId xmlns:a16="http://schemas.microsoft.com/office/drawing/2014/main" id="{1E6BBB79-C014-4174-BC51-E8253D401740}"/>
              </a:ext>
            </a:extLst>
          </p:cNvPr>
          <p:cNvSpPr/>
          <p:nvPr/>
        </p:nvSpPr>
        <p:spPr>
          <a:xfrm rot="1320000">
            <a:off x="8833830" y="3242802"/>
            <a:ext cx="404518" cy="6114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下 8">
            <a:extLst>
              <a:ext uri="{FF2B5EF4-FFF2-40B4-BE49-F238E27FC236}">
                <a16:creationId xmlns:a16="http://schemas.microsoft.com/office/drawing/2014/main" id="{86594041-1C22-4183-B2B4-AAA77EDC9025}"/>
              </a:ext>
            </a:extLst>
          </p:cNvPr>
          <p:cNvSpPr/>
          <p:nvPr/>
        </p:nvSpPr>
        <p:spPr>
          <a:xfrm rot="1320000">
            <a:off x="9923635" y="3242802"/>
            <a:ext cx="404518" cy="6114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92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F6FA9AC-21E9-4323-A881-3FD60A1991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HK" altLang="zh-TW" b="1" dirty="0"/>
              <a:t>Probabilistic Storm Surge Forecast</a:t>
            </a:r>
            <a:endParaRPr lang="en-US" altLang="zh-HK" b="1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AE39004-41E4-4F77-9B01-F3C025B5426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4</a:t>
            </a:r>
            <a:endParaRPr lang="zh-HK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71FCEA7-1781-4A74-ABA6-018F7F221C4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1</a:t>
            </a:r>
            <a:endParaRPr lang="zh-HK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CECC4499-E904-4553-A609-67AC8CE33D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altLang="zh-TW" dirty="0" err="1"/>
              <a:t>ResConvLSTM</a:t>
            </a:r>
            <a:r>
              <a:rPr lang="en-US" altLang="zh-TW" dirty="0"/>
              <a:t>-GAN -- </a:t>
            </a:r>
            <a:r>
              <a:rPr lang="en-US" altLang="zh-HK" dirty="0"/>
              <a:t>Deep Learning Model for Radar and Satellite Nowcast 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61AFFE46-7FB5-4E62-BB57-4A79D3EB9E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2</a:t>
            </a:r>
            <a:endParaRPr lang="zh-HK" altLang="en-US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F215DE5F-1AE0-489C-86D2-18C991A37D4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altLang="zh-H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AI-STORMVIS</a:t>
            </a:r>
            <a:r>
              <a:rPr lang="en-US" altLang="zh-HK" dirty="0"/>
              <a:t> -- AI Satellite-based TC Object Recognition, Motion Visualization, and Intensity Estimation System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959E0B1A-D405-4ABA-9A4D-8741264D000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3</a:t>
            </a:r>
            <a:endParaRPr lang="zh-HK" altLang="en-US" dirty="0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F841F269-4D4B-4E3B-AA0B-E1A91B624C01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16</a:t>
            </a:fld>
            <a:endParaRPr lang="zh-HK" altLang="en-US" dirty="0"/>
          </a:p>
        </p:txBody>
      </p:sp>
      <p:sp>
        <p:nvSpPr>
          <p:cNvPr id="36" name="標題 35">
            <a:extLst>
              <a:ext uri="{FF2B5EF4-FFF2-40B4-BE49-F238E27FC236}">
                <a16:creationId xmlns:a16="http://schemas.microsoft.com/office/drawing/2014/main" id="{4A18F045-F33E-4F8A-9BAD-1F7CA1F2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cap="none" dirty="0"/>
              <a:t>C</a:t>
            </a:r>
            <a:r>
              <a:rPr lang="en-HK" altLang="zh-TW" cap="none" dirty="0" err="1"/>
              <a:t>ontent</a:t>
            </a:r>
            <a:endParaRPr lang="zh-HK" altLang="en-US" cap="none" dirty="0"/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B5446302-1EA3-B351-17A2-61779E4341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HK" dirty="0"/>
              <a:t>Tropical </a:t>
            </a:r>
            <a:r>
              <a:rPr lang="en-US" altLang="zh-TW" dirty="0"/>
              <a:t>C</a:t>
            </a:r>
            <a:r>
              <a:rPr lang="en-US" altLang="zh-HK" dirty="0"/>
              <a:t>yclone </a:t>
            </a:r>
            <a:r>
              <a:rPr lang="en-US" altLang="zh-TW" dirty="0"/>
              <a:t>R</a:t>
            </a:r>
            <a:r>
              <a:rPr lang="en-US" altLang="zh-HK" dirty="0"/>
              <a:t>econnaissance </a:t>
            </a:r>
            <a:r>
              <a:rPr lang="en-US" altLang="zh-TW" dirty="0"/>
              <a:t>F</a:t>
            </a:r>
            <a:r>
              <a:rPr lang="en-US" altLang="zh-HK" dirty="0"/>
              <a:t>lights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07040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66700" y="542349"/>
            <a:ext cx="5029201" cy="1115071"/>
          </a:xfrm>
        </p:spPr>
        <p:txBody>
          <a:bodyPr>
            <a:noAutofit/>
          </a:bodyPr>
          <a:lstStyle/>
          <a:p>
            <a:r>
              <a:rPr lang="en-HK" altLang="zh-TW" sz="2900" cap="none" dirty="0"/>
              <a:t>Storm Surge </a:t>
            </a:r>
            <a:br>
              <a:rPr lang="en-HK" altLang="zh-TW" sz="2900" cap="none" dirty="0"/>
            </a:br>
            <a:r>
              <a:rPr lang="en-HK" altLang="zh-TW" sz="2900" cap="none" dirty="0"/>
              <a:t>Probabilistic Forecast</a:t>
            </a:r>
            <a:endParaRPr lang="zh-TW" altLang="en-US" sz="2900" cap="none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17</a:t>
            </a:fld>
            <a:endParaRPr lang="zh-HK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684" y="1585590"/>
            <a:ext cx="4105713" cy="2306721"/>
          </a:xfrm>
          <a:prstGeom prst="rect">
            <a:avLst/>
          </a:prstGeom>
        </p:spPr>
      </p:pic>
      <p:pic>
        <p:nvPicPr>
          <p:cNvPr id="8" name="Picture 2" descr="https://www.hko.gov.hk/en/informtc/mangkhut18/images/mangkhut_tr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7098" y="1580778"/>
            <a:ext cx="3541555" cy="22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174885" y="1580778"/>
            <a:ext cx="332939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Forecasted track of </a:t>
            </a:r>
            <a:r>
              <a:rPr lang="en-US" sz="1200" dirty="0" err="1"/>
              <a:t>Mangkhut</a:t>
            </a:r>
            <a:r>
              <a:rPr lang="en-US" sz="1200" dirty="0"/>
              <a:t> on 11 Sept, 2018</a:t>
            </a:r>
          </a:p>
          <a:p>
            <a:r>
              <a:rPr lang="en-US" altLang="zh-TW" sz="105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(120h before closest approach)</a:t>
            </a:r>
            <a:endParaRPr lang="en-US" altLang="zh-HK" sz="1050" b="0" strike="noStrike" spc="-1" dirty="0">
              <a:latin typeface="Arial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9267893" y="1546910"/>
            <a:ext cx="2650543" cy="364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HK" altLang="zh-HK" sz="180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Actual Track of </a:t>
            </a:r>
            <a:r>
              <a:rPr lang="en-HK" altLang="zh-HK" sz="1800" dirty="0" err="1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Mangkhut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7724E76-8FEE-4166-8337-F51D90D6B8C0}"/>
              </a:ext>
            </a:extLst>
          </p:cNvPr>
          <p:cNvSpPr txBox="1"/>
          <p:nvPr/>
        </p:nvSpPr>
        <p:spPr>
          <a:xfrm>
            <a:off x="5818401" y="989641"/>
            <a:ext cx="479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zh-TW" sz="280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Uncertainties in Forecast Track</a:t>
            </a:r>
            <a:endParaRPr lang="zh-HK" altLang="en-US" sz="28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CBB326E-9456-4F4D-88A8-7852F59C0A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098" y="3913187"/>
            <a:ext cx="3974902" cy="259787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C962B42-0658-4AA0-B6E2-25A57E9F0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145" y="3897123"/>
            <a:ext cx="4024062" cy="2630002"/>
          </a:xfrm>
          <a:prstGeom prst="rect">
            <a:avLst/>
          </a:prstGeom>
        </p:spPr>
      </p:pic>
      <p:sp>
        <p:nvSpPr>
          <p:cNvPr id="15" name="內容版面配置區 2"/>
          <p:cNvSpPr txBox="1">
            <a:spLocks/>
          </p:cNvSpPr>
          <p:nvPr/>
        </p:nvSpPr>
        <p:spPr>
          <a:xfrm>
            <a:off x="-27358" y="1729250"/>
            <a:ext cx="4077042" cy="526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Noto Sans CJK TC DemiLight" panose="020B04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2"/>
                </a:solidFill>
                <a:latin typeface="+mn-ea"/>
              </a:rPr>
              <a:t>The accuracy of storm surge numerical forecasts is highly sensitive to the predicted path and size of a tropical cyclone. </a:t>
            </a:r>
            <a:r>
              <a:rPr lang="en-US" sz="1800" dirty="0">
                <a:solidFill>
                  <a:srgbClr val="FF0000"/>
                </a:solidFill>
                <a:latin typeface="+mn-ea"/>
              </a:rPr>
              <a:t>The uncertainty associated with a single forecast path greatly affects the accuracy of storm surge forecasts.</a:t>
            </a:r>
            <a:endParaRPr lang="en-US" altLang="zh-TW" sz="1800" dirty="0">
              <a:solidFill>
                <a:srgbClr val="FF0000"/>
              </a:solidFill>
              <a:latin typeface="+mn-ea"/>
            </a:endParaRPr>
          </a:p>
          <a:p>
            <a:r>
              <a:rPr lang="en-US" sz="1800" dirty="0">
                <a:solidFill>
                  <a:schemeClr val="accent2"/>
                </a:solidFill>
                <a:latin typeface="+mn-ea"/>
              </a:rPr>
              <a:t>Even slight variations in the landfall location can lead to completely different outcomes (e.g. landfall east / west of the territory)</a:t>
            </a:r>
            <a:endParaRPr lang="en-US" altLang="zh-TW" sz="1800" dirty="0">
              <a:solidFill>
                <a:schemeClr val="accent2"/>
              </a:solidFill>
              <a:latin typeface="+mn-ea"/>
            </a:endParaRPr>
          </a:p>
          <a:p>
            <a:r>
              <a:rPr lang="en-US" altLang="zh-TW" sz="1800" dirty="0">
                <a:solidFill>
                  <a:schemeClr val="accent2"/>
                </a:solidFill>
                <a:latin typeface="+mn-ea"/>
              </a:rPr>
              <a:t>Storm surge probability forecasts provide risk assessments to support the operation of storm surge warnings.</a:t>
            </a:r>
          </a:p>
        </p:txBody>
      </p:sp>
    </p:spTree>
    <p:extLst>
      <p:ext uri="{BB962C8B-B14F-4D97-AF65-F5344CB8AC3E}">
        <p14:creationId xmlns:p14="http://schemas.microsoft.com/office/powerpoint/2010/main" val="3832640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C8F02886-A970-4819-B67D-0D485BEA6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9745" y="2123308"/>
            <a:ext cx="4721033" cy="2832620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28E7006-2864-4931-8BCD-5ABF03A40E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3993" y="1881936"/>
            <a:ext cx="3932237" cy="352425"/>
          </a:xfrm>
        </p:spPr>
        <p:txBody>
          <a:bodyPr/>
          <a:lstStyle/>
          <a:p>
            <a:r>
              <a:rPr lang="en-US" altLang="zh-TW" u="sng" dirty="0"/>
              <a:t>Stochastic Approach</a:t>
            </a:r>
            <a:endParaRPr lang="en-US" altLang="zh-TW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9D026-E89A-43F2-A748-ED848D55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107" y="4686150"/>
            <a:ext cx="4856671" cy="259022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614B681-E4BB-4D16-A52F-DF92043FB1D5}"/>
              </a:ext>
            </a:extLst>
          </p:cNvPr>
          <p:cNvSpPr/>
          <p:nvPr/>
        </p:nvSpPr>
        <p:spPr>
          <a:xfrm>
            <a:off x="576511" y="1661787"/>
            <a:ext cx="2177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Stochastic Approach 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718936E-AB9B-4DBE-8F8C-F4C42F7D5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5071"/>
          </a:xfrm>
        </p:spPr>
        <p:txBody>
          <a:bodyPr>
            <a:normAutofit/>
          </a:bodyPr>
          <a:lstStyle/>
          <a:p>
            <a:r>
              <a:rPr lang="en-HK" altLang="zh-TW" cap="none" dirty="0"/>
              <a:t>Storm Surge Probabilistic Forecast </a:t>
            </a:r>
            <a:endParaRPr lang="en-HK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30D085A-D38A-4BD0-983D-A32B368F76BB}"/>
              </a:ext>
            </a:extLst>
          </p:cNvPr>
          <p:cNvSpPr txBox="1"/>
          <p:nvPr/>
        </p:nvSpPr>
        <p:spPr>
          <a:xfrm>
            <a:off x="235684" y="2006315"/>
            <a:ext cx="85082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altLang="zh-TW" dirty="0"/>
              <a:t>Using statistical methods to generate hypothetical TC tracks based on official forecast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HK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A</a:t>
            </a:r>
            <a:r>
              <a:rPr lang="en-HK" altLang="zh-TW" dirty="0" err="1"/>
              <a:t>ssume</a:t>
            </a:r>
            <a:r>
              <a:rPr lang="en-HK" altLang="zh-TW" dirty="0"/>
              <a:t> TC track errors follow a Gaussian distribution at every time interval</a:t>
            </a:r>
          </a:p>
          <a:p>
            <a:endParaRPr lang="en-US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CN" dirty="0"/>
              <a:t>Divide the error distribution into equal parts</a:t>
            </a:r>
            <a:endParaRPr lang="zh-CN" altLang="en-US" dirty="0"/>
          </a:p>
          <a:p>
            <a:pPr lvl="1"/>
            <a:r>
              <a:rPr lang="en-US" altLang="zh-CN" dirty="0"/>
              <a:t>- </a:t>
            </a:r>
            <a:r>
              <a:rPr lang="en-HK" altLang="zh-CN" dirty="0"/>
              <a:t>Cross Track Error (CTE): 17 equal parts</a:t>
            </a:r>
            <a:endParaRPr lang="zh-CN" altLang="en-US" dirty="0"/>
          </a:p>
          <a:p>
            <a:pPr lvl="1"/>
            <a:r>
              <a:rPr lang="en-US" altLang="zh-CN" dirty="0"/>
              <a:t>- </a:t>
            </a:r>
            <a:r>
              <a:rPr lang="en-HK" altLang="zh-TW" dirty="0"/>
              <a:t>Along Track Error (ATE)</a:t>
            </a:r>
            <a:r>
              <a:rPr lang="en-HK" altLang="zh-CN" dirty="0"/>
              <a:t>: 7 equal parts</a:t>
            </a:r>
            <a:endParaRPr lang="zh-HK" altLang="en-US" dirty="0"/>
          </a:p>
          <a:p>
            <a:pPr lvl="1"/>
            <a:r>
              <a:rPr lang="en-US" altLang="zh-CN" dirty="0"/>
              <a:t>- </a:t>
            </a:r>
            <a:r>
              <a:rPr lang="en-HK" altLang="zh-CN" dirty="0"/>
              <a:t>Intensity Error (IE): 3 equal parts</a:t>
            </a:r>
            <a:endParaRPr lang="zh-HK" altLang="en-US" dirty="0"/>
          </a:p>
          <a:p>
            <a:pPr lvl="1"/>
            <a:r>
              <a:rPr lang="en-HK" altLang="zh-CN" dirty="0"/>
              <a:t>Total number of </a:t>
            </a:r>
            <a:r>
              <a:rPr lang="en-HK" altLang="zh-TW" dirty="0"/>
              <a:t>hypothetical</a:t>
            </a:r>
            <a:r>
              <a:rPr lang="en-HK" altLang="zh-CN" dirty="0"/>
              <a:t> tracks: </a:t>
            </a:r>
            <a:r>
              <a:rPr lang="en-US" altLang="zh-CN" dirty="0"/>
              <a:t>17 x 7 x 3 = 357 </a:t>
            </a:r>
            <a:r>
              <a:rPr lang="en-HK" altLang="zh-CN" dirty="0"/>
              <a:t>tracks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Storm surge height in Hong Kong for each of the 357 </a:t>
            </a:r>
            <a:r>
              <a:rPr lang="en-HK" altLang="zh-TW" dirty="0"/>
              <a:t>hypothetical</a:t>
            </a:r>
            <a:r>
              <a:rPr lang="en-US" altLang="zh-TW" dirty="0"/>
              <a:t> tracks was calculated using SLOSH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Calculate the probability of different storm surge and storm tide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A592330C-DCB4-47A6-8F36-33F32B445F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4107" y="-17520"/>
            <a:ext cx="2339685" cy="1316594"/>
          </a:xfrm>
          <a:prstGeom prst="rect">
            <a:avLst/>
          </a:prstGeom>
          <a:noFill/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4F24876-0304-4595-B0AF-A3AFB076D00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2315" y="18377"/>
            <a:ext cx="2339685" cy="1316594"/>
          </a:xfrm>
          <a:prstGeom prst="rect">
            <a:avLst/>
          </a:prstGeom>
          <a:noFill/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800F6618-7F3E-483B-88D9-4F680D2A7602}"/>
              </a:ext>
            </a:extLst>
          </p:cNvPr>
          <p:cNvSpPr txBox="1"/>
          <p:nvPr/>
        </p:nvSpPr>
        <p:spPr>
          <a:xfrm>
            <a:off x="9967548" y="1423958"/>
            <a:ext cx="2339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altLang="zh-TW" dirty="0"/>
              <a:t>Along Track Error (ATE)</a:t>
            </a:r>
            <a:endParaRPr lang="zh-HK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07F2862-66C4-4333-B748-3AE1A469BA2C}"/>
              </a:ext>
            </a:extLst>
          </p:cNvPr>
          <p:cNvSpPr txBox="1"/>
          <p:nvPr/>
        </p:nvSpPr>
        <p:spPr>
          <a:xfrm>
            <a:off x="7574108" y="1428377"/>
            <a:ext cx="2339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altLang="zh-CN" dirty="0"/>
              <a:t>Cross Track Error (CTE)</a:t>
            </a:r>
            <a:endParaRPr lang="zh-HK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0CF4C9D-1846-4E20-B0F1-78949322CCAF}"/>
              </a:ext>
            </a:extLst>
          </p:cNvPr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548" y="305173"/>
            <a:ext cx="2631104" cy="1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7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18936E-AB9B-4DBE-8F8C-F4C42F7D5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5071"/>
          </a:xfrm>
        </p:spPr>
        <p:txBody>
          <a:bodyPr>
            <a:normAutofit/>
          </a:bodyPr>
          <a:lstStyle/>
          <a:p>
            <a:r>
              <a:rPr lang="en-HK" altLang="zh-TW" cap="none" dirty="0"/>
              <a:t>Storm Surge Probabilistic Forecast </a:t>
            </a:r>
            <a:endParaRPr lang="en-HK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28E7006-2864-4931-8BCD-5ABF03A40E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72271"/>
            <a:ext cx="3932237" cy="352425"/>
          </a:xfrm>
        </p:spPr>
        <p:txBody>
          <a:bodyPr/>
          <a:lstStyle/>
          <a:p>
            <a:pPr marL="285750" lvl="0" indent="-285750"/>
            <a:r>
              <a:rPr lang="en-US" altLang="zh-CN" u="sng" dirty="0"/>
              <a:t>Ensemble Approach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B9D49A4-9D60-4E9A-9025-DAC0321C3BC6}"/>
              </a:ext>
            </a:extLst>
          </p:cNvPr>
          <p:cNvSpPr/>
          <p:nvPr/>
        </p:nvSpPr>
        <p:spPr>
          <a:xfrm>
            <a:off x="539187" y="2249886"/>
            <a:ext cx="555681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/>
            <a:endParaRPr lang="en-US" altLang="zh-TW" dirty="0">
              <a:solidFill>
                <a:schemeClr val="accent2"/>
              </a:solidFill>
              <a:latin typeface="+mj-ea"/>
              <a:ea typeface="+mj-ea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+mj-ea"/>
                <a:ea typeface="+mj-ea"/>
              </a:rPr>
              <a:t>Uses the tropical cyclone tracks from the 51 ensemble members of the ECWMF Ensemble Prediction System (EPS)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accent2"/>
                </a:solidFill>
                <a:latin typeface="+mj-ea"/>
                <a:ea typeface="+mj-ea"/>
                <a:sym typeface="Calibri"/>
              </a:rPr>
              <a:t>Takes into account </a:t>
            </a:r>
            <a:r>
              <a:rPr lang="en-US" dirty="0">
                <a:solidFill>
                  <a:schemeClr val="accent2"/>
                </a:solidFill>
                <a:latin typeface="+mj-ea"/>
                <a:ea typeface="+mj-ea"/>
              </a:rPr>
              <a:t>the effects of atmospheric environmental changes on tropical cyclones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+mj-ea"/>
                <a:ea typeface="+mj-ea"/>
              </a:rPr>
              <a:t>Risk assessment products for storm surge</a:t>
            </a:r>
            <a:endParaRPr lang="en-US" altLang="zh-TW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2F3375E-098A-4A93-860D-AF578A20C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105" y="1159997"/>
            <a:ext cx="4786708" cy="2872024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4C2CB693-6E66-4BE7-AF01-40952FEEB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336" y="3863707"/>
            <a:ext cx="4812693" cy="25667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87210C7-9B96-48D9-8861-B41E82E95937}"/>
              </a:ext>
            </a:extLst>
          </p:cNvPr>
          <p:cNvSpPr/>
          <p:nvPr/>
        </p:nvSpPr>
        <p:spPr>
          <a:xfrm>
            <a:off x="8190705" y="1014735"/>
            <a:ext cx="2137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Ensemble Approach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434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F6FA9AC-21E9-4323-A881-3FD60A1991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HK" altLang="zh-TW" dirty="0"/>
              <a:t>Probabilistic Storm Surge Forecast</a:t>
            </a:r>
            <a:endParaRPr lang="en-US" altLang="zh-HK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AE39004-41E4-4F77-9B01-F3C025B5426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4</a:t>
            </a:r>
            <a:endParaRPr lang="zh-HK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71FCEA7-1781-4A74-ABA6-018F7F221C4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1</a:t>
            </a:r>
            <a:endParaRPr lang="zh-HK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CECC4499-E904-4553-A609-67AC8CE33D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altLang="zh-TW" dirty="0" err="1"/>
              <a:t>ResConvLSTM</a:t>
            </a:r>
            <a:r>
              <a:rPr lang="en-US" altLang="zh-TW" dirty="0"/>
              <a:t>-GAN -- </a:t>
            </a:r>
            <a:r>
              <a:rPr lang="en-US" altLang="zh-HK" dirty="0"/>
              <a:t>Deep Learning Model for Radar and Satellite Nowcast 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61AFFE46-7FB5-4E62-BB57-4A79D3EB9E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2</a:t>
            </a:r>
            <a:endParaRPr lang="zh-HK" altLang="en-US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F215DE5F-1AE0-489C-86D2-18C991A37D4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altLang="zh-H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AI-STORMVIS</a:t>
            </a:r>
            <a:r>
              <a:rPr lang="en-US" altLang="zh-HK" dirty="0"/>
              <a:t> -- AI Satellite-based TC Object Recognition, Motion Visualization, and Intensity Estimation System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959E0B1A-D405-4ABA-9A4D-8741264D000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3</a:t>
            </a:r>
            <a:endParaRPr lang="zh-HK" altLang="en-US" dirty="0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F841F269-4D4B-4E3B-AA0B-E1A91B624C01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2</a:t>
            </a:fld>
            <a:endParaRPr lang="zh-HK" altLang="en-US" dirty="0"/>
          </a:p>
        </p:txBody>
      </p:sp>
      <p:sp>
        <p:nvSpPr>
          <p:cNvPr id="36" name="標題 35">
            <a:extLst>
              <a:ext uri="{FF2B5EF4-FFF2-40B4-BE49-F238E27FC236}">
                <a16:creationId xmlns:a16="http://schemas.microsoft.com/office/drawing/2014/main" id="{4A18F045-F33E-4F8A-9BAD-1F7CA1F2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cap="none" dirty="0"/>
              <a:t>C</a:t>
            </a:r>
            <a:r>
              <a:rPr lang="en-HK" altLang="zh-TW" cap="none" dirty="0" err="1"/>
              <a:t>ontent</a:t>
            </a:r>
            <a:endParaRPr lang="zh-HK" altLang="en-US" cap="none" dirty="0"/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B5446302-1EA3-B351-17A2-61779E4341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HK" b="1" dirty="0"/>
              <a:t>Tropical </a:t>
            </a:r>
            <a:r>
              <a:rPr lang="en-US" altLang="zh-TW" b="1" dirty="0"/>
              <a:t>C</a:t>
            </a:r>
            <a:r>
              <a:rPr lang="en-US" altLang="zh-HK" b="1" dirty="0"/>
              <a:t>yclone </a:t>
            </a:r>
            <a:r>
              <a:rPr lang="en-US" altLang="zh-TW" b="1" dirty="0"/>
              <a:t>R</a:t>
            </a:r>
            <a:r>
              <a:rPr lang="en-US" altLang="zh-HK" b="1" dirty="0"/>
              <a:t>econnaissance </a:t>
            </a:r>
            <a:r>
              <a:rPr lang="en-US" altLang="zh-TW" b="1" dirty="0"/>
              <a:t>F</a:t>
            </a:r>
            <a:r>
              <a:rPr lang="en-US" altLang="zh-HK" b="1" dirty="0"/>
              <a:t>lights</a:t>
            </a:r>
            <a:endParaRPr lang="zh-HK" altLang="en-US" b="1" dirty="0"/>
          </a:p>
        </p:txBody>
      </p:sp>
    </p:spTree>
    <p:extLst>
      <p:ext uri="{BB962C8B-B14F-4D97-AF65-F5344CB8AC3E}">
        <p14:creationId xmlns:p14="http://schemas.microsoft.com/office/powerpoint/2010/main" val="2806062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954A55-0FEF-41C9-90D9-720A89FD2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20</a:t>
            </a:fld>
            <a:endParaRPr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1BF3F544-573D-43C3-9F0A-EB57BF81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Example: super typhoon </a:t>
            </a:r>
            <a:r>
              <a:rPr lang="en-HK" dirty="0" err="1"/>
              <a:t>saola</a:t>
            </a:r>
            <a:endParaRPr lang="en-HK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2B8DBCDB-4ABD-468E-BFC4-B941FD7BB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59" y="1597673"/>
            <a:ext cx="3733702" cy="3829119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F7BC8FD0-9D6E-4D09-8839-6EED7B352041}"/>
              </a:ext>
            </a:extLst>
          </p:cNvPr>
          <p:cNvSpPr txBox="1"/>
          <p:nvPr/>
        </p:nvSpPr>
        <p:spPr>
          <a:xfrm>
            <a:off x="293160" y="5601362"/>
            <a:ext cx="3607651" cy="29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321" i="1" dirty="0"/>
              <a:t>Provisional track</a:t>
            </a:r>
            <a:endParaRPr lang="zh-HK" altLang="en-US" sz="1321" i="1" dirty="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49B0FA4B-3EEE-4551-BF8E-C03005912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861" y="1370393"/>
            <a:ext cx="5112916" cy="4506612"/>
          </a:xfrm>
          <a:prstGeom prst="rect">
            <a:avLst/>
          </a:prstGeom>
        </p:spPr>
      </p:pic>
      <p:pic>
        <p:nvPicPr>
          <p:cNvPr id="28" name="Picture 6" descr="https://www.hko.gov.hk/common/wxinfo/pastwx/mws2023/images/202309_storm_surge.jpg">
            <a:extLst>
              <a:ext uri="{FF2B5EF4-FFF2-40B4-BE49-F238E27FC236}">
                <a16:creationId xmlns:a16="http://schemas.microsoft.com/office/drawing/2014/main" id="{67851BF0-5D38-422F-A3E8-7071FF0D4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8407" y="816503"/>
            <a:ext cx="2639912" cy="46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2340C476-D7D6-4CCD-8E49-683F63787F95}"/>
              </a:ext>
            </a:extLst>
          </p:cNvPr>
          <p:cNvSpPr/>
          <p:nvPr/>
        </p:nvSpPr>
        <p:spPr>
          <a:xfrm>
            <a:off x="9378407" y="5634968"/>
            <a:ext cx="2813594" cy="780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1490" i="1" dirty="0">
                <a:solidFill>
                  <a:srgbClr val="000000"/>
                </a:solidFill>
              </a:rPr>
              <a:t>Flooding of </a:t>
            </a:r>
            <a:r>
              <a:rPr lang="en-US" altLang="zh-HK" sz="1490" i="1" dirty="0" err="1">
                <a:solidFill>
                  <a:srgbClr val="000000"/>
                </a:solidFill>
              </a:rPr>
              <a:t>Shing</a:t>
            </a:r>
            <a:r>
              <a:rPr lang="en-US" altLang="zh-HK" sz="1490" i="1" dirty="0">
                <a:solidFill>
                  <a:srgbClr val="000000"/>
                </a:solidFill>
              </a:rPr>
              <a:t> </a:t>
            </a:r>
            <a:r>
              <a:rPr lang="en-US" altLang="zh-HK" sz="1490" i="1" dirty="0" err="1">
                <a:solidFill>
                  <a:srgbClr val="000000"/>
                </a:solidFill>
              </a:rPr>
              <a:t>Mun</a:t>
            </a:r>
            <a:r>
              <a:rPr lang="en-US" altLang="zh-HK" sz="1490" i="1" dirty="0">
                <a:solidFill>
                  <a:srgbClr val="000000"/>
                </a:solidFill>
              </a:rPr>
              <a:t> River due to storm surge induced by </a:t>
            </a:r>
            <a:r>
              <a:rPr lang="en-US" altLang="zh-HK" sz="1490" i="1" dirty="0" err="1">
                <a:solidFill>
                  <a:srgbClr val="000000"/>
                </a:solidFill>
              </a:rPr>
              <a:t>Saola</a:t>
            </a:r>
            <a:r>
              <a:rPr lang="en-US" altLang="zh-HK" sz="1490" i="1" dirty="0"/>
              <a:t> </a:t>
            </a:r>
            <a:r>
              <a:rPr lang="en-US" altLang="zh-HK" sz="1490" i="1" dirty="0">
                <a:solidFill>
                  <a:srgbClr val="000000"/>
                </a:solidFill>
              </a:rPr>
              <a:t>(Courtesy of Poon Chi Ming)</a:t>
            </a:r>
            <a:endParaRPr lang="zh-HK" altLang="en-US" sz="1490" i="1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202B4A86-C10C-4E3E-BDA1-5FB14C61F5FC}"/>
              </a:ext>
            </a:extLst>
          </p:cNvPr>
          <p:cNvSpPr/>
          <p:nvPr/>
        </p:nvSpPr>
        <p:spPr>
          <a:xfrm>
            <a:off x="6958202" y="1200911"/>
            <a:ext cx="1361770" cy="72042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2438"/>
          </a:p>
        </p:txBody>
      </p:sp>
    </p:spTree>
    <p:extLst>
      <p:ext uri="{BB962C8B-B14F-4D97-AF65-F5344CB8AC3E}">
        <p14:creationId xmlns:p14="http://schemas.microsoft.com/office/powerpoint/2010/main" val="212710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954A55-0FEF-41C9-90D9-720A89FD2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020774" y="7653324"/>
            <a:ext cx="288000" cy="288000"/>
          </a:xfrm>
        </p:spPr>
        <p:txBody>
          <a:bodyPr/>
          <a:lstStyle/>
          <a:p>
            <a:fld id="{CD13D2DF-19B7-4818-A712-14CF18EC0158}" type="slidenum">
              <a:rPr lang="zh-HK" altLang="en-US" smtClean="0"/>
              <a:pPr/>
              <a:t>21</a:t>
            </a:fld>
            <a:endParaRPr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1BF3F544-573D-43C3-9F0A-EB57BF81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13" y="134679"/>
            <a:ext cx="10515600" cy="527939"/>
          </a:xfrm>
        </p:spPr>
        <p:txBody>
          <a:bodyPr/>
          <a:lstStyle/>
          <a:p>
            <a:r>
              <a:rPr lang="en-HK" dirty="0"/>
              <a:t>risk-based products: super typhoon </a:t>
            </a:r>
            <a:r>
              <a:rPr lang="en-HK" dirty="0" err="1"/>
              <a:t>saola</a:t>
            </a:r>
            <a:endParaRPr lang="en-HK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876765B-5954-46FC-9607-939EE301EE33}"/>
              </a:ext>
            </a:extLst>
          </p:cNvPr>
          <p:cNvSpPr txBox="1"/>
          <p:nvPr/>
        </p:nvSpPr>
        <p:spPr>
          <a:xfrm>
            <a:off x="464138" y="5322734"/>
            <a:ext cx="2520903" cy="49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321" dirty="0"/>
              <a:t>ECMWF EPS Ensemble Tracks for TC </a:t>
            </a:r>
            <a:r>
              <a:rPr lang="en-US" altLang="zh-HK" sz="1321" dirty="0" err="1"/>
              <a:t>Saola</a:t>
            </a:r>
            <a:r>
              <a:rPr lang="en-US" altLang="zh-HK" sz="1321" dirty="0"/>
              <a:t> (00Z run 31 Aug 2023)</a:t>
            </a:r>
            <a:endParaRPr lang="zh-HK" altLang="en-US" sz="1321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2B36BFA-08B5-47B2-9C7E-B57F62127F3D}"/>
              </a:ext>
            </a:extLst>
          </p:cNvPr>
          <p:cNvSpPr txBox="1"/>
          <p:nvPr/>
        </p:nvSpPr>
        <p:spPr>
          <a:xfrm>
            <a:off x="339925" y="2569290"/>
            <a:ext cx="2645116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2168" i="1" dirty="0"/>
              <a:t>1 day before </a:t>
            </a:r>
            <a:br>
              <a:rPr lang="en-US" altLang="zh-HK" sz="2168" i="1" dirty="0"/>
            </a:br>
            <a:r>
              <a:rPr lang="en-US" altLang="zh-HK" sz="2168" i="1" dirty="0"/>
              <a:t>closest approach</a:t>
            </a:r>
            <a:endParaRPr lang="zh-HK" altLang="en-US" sz="2168" i="1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0EDFB8A-F164-443C-97DF-EBCD581C4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38" y="3554859"/>
            <a:ext cx="2745784" cy="16557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BEB924-4EED-4B55-BB2B-6191B6ABC6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32" y="2569290"/>
            <a:ext cx="8952142" cy="428871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4531887-441C-41C5-B74D-7F9E79FA9FBC}"/>
              </a:ext>
            </a:extLst>
          </p:cNvPr>
          <p:cNvSpPr/>
          <p:nvPr/>
        </p:nvSpPr>
        <p:spPr>
          <a:xfrm>
            <a:off x="225911" y="719159"/>
            <a:ext cx="11502614" cy="1474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HK" dirty="0">
                <a:cs typeface="Times New Roman" panose="02020603050405020304" pitchFamily="18" charset="0"/>
              </a:rPr>
              <a:t>Making use of the risk matrix, the Probability (likelihood) and tidal level (impact) thresholds are user and site oriented.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HK" dirty="0">
                <a:cs typeface="Times New Roman" panose="02020603050405020304" pitchFamily="18" charset="0"/>
              </a:rPr>
              <a:t>Risk-based storm surge forecast products are provided to relevant government departments for trial.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HK" dirty="0"/>
              <a:t>2023 enhancements: Inclusion of off-sets in water levels based on regression methods to estimate the effect of other meteorological factors (such as monsoon) on water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HK" dirty="0">
              <a:cs typeface="Times New Roman" panose="02020603050405020304" pitchFamily="18" charset="0"/>
            </a:endParaRP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14611382-9818-4FA5-B413-102F90E26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21804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465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>
            <a:extLst>
              <a:ext uri="{FF2B5EF4-FFF2-40B4-BE49-F238E27FC236}">
                <a16:creationId xmlns:a16="http://schemas.microsoft.com/office/drawing/2014/main" id="{748FE04D-95C1-489C-A6CC-23EDFAEBEF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83" y="5415121"/>
            <a:ext cx="1733183" cy="1401562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959F240-4892-4D7D-AE7D-77015FDAC4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22" y="4519452"/>
            <a:ext cx="1648854" cy="1401562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458772A-3A6D-4D20-8C46-73EB5750D2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597" y="3607743"/>
            <a:ext cx="1673699" cy="140156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B95C3039-432F-4167-9FAB-8D74602D36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72" y="2573224"/>
            <a:ext cx="1739578" cy="14015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9510415-C29D-4F78-8B3D-24C3A87D36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726" y="1642185"/>
            <a:ext cx="1702841" cy="1401562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B540EC8-5DE4-47FB-8035-8FCDDC96CB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60" y="711146"/>
            <a:ext cx="1692231" cy="140156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DECD2D-F9B6-4998-A7DD-475187E564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05" y="-353300"/>
            <a:ext cx="1625545" cy="1398894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B4671A45-19E7-4547-8C45-7F0CAAC5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264" y="1273077"/>
            <a:ext cx="6384784" cy="4367999"/>
          </a:xfrm>
        </p:spPr>
        <p:txBody>
          <a:bodyPr>
            <a:normAutofit/>
          </a:bodyPr>
          <a:lstStyle/>
          <a:p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 dropsonde missions </a:t>
            </a:r>
            <a:r>
              <a:rPr lang="en-HK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</a:t>
            </a:r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HK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2023 </a:t>
            </a:r>
            <a:r>
              <a:rPr lang="en-HK" altLang="zh-TW" sz="1800" dirty="0">
                <a:solidFill>
                  <a:schemeClr val="tx1"/>
                </a:solidFill>
                <a:latin typeface="+mn-lt"/>
              </a:rPr>
              <a:t>up until October</a:t>
            </a:r>
            <a:endParaRPr lang="en-US" altLang="zh-TW" sz="18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altLang="zh-TW" sz="1800" dirty="0" err="1">
                <a:solidFill>
                  <a:schemeClr val="tx1"/>
                </a:solidFill>
                <a:latin typeface="+mn-lt"/>
              </a:rPr>
              <a:t>Talim</a:t>
            </a:r>
            <a:r>
              <a:rPr lang="en-US" altLang="zh-TW" sz="1800" dirty="0">
                <a:solidFill>
                  <a:schemeClr val="tx1"/>
                </a:solidFill>
                <a:latin typeface="+mn-lt"/>
              </a:rPr>
              <a:t> (15, 16 and 17 July)</a:t>
            </a:r>
          </a:p>
          <a:p>
            <a:pPr lvl="1"/>
            <a:r>
              <a:rPr lang="en-US" altLang="zh-TW" sz="1800" dirty="0" err="1">
                <a:solidFill>
                  <a:schemeClr val="tx1"/>
                </a:solidFill>
                <a:latin typeface="+mn-lt"/>
              </a:rPr>
              <a:t>Doksuri</a:t>
            </a:r>
            <a:r>
              <a:rPr lang="en-US" altLang="zh-TW" sz="1800" dirty="0">
                <a:solidFill>
                  <a:schemeClr val="tx1"/>
                </a:solidFill>
                <a:latin typeface="+mn-lt"/>
              </a:rPr>
              <a:t> (27 July morning and afternoon)</a:t>
            </a:r>
          </a:p>
          <a:p>
            <a:pPr lvl="1"/>
            <a:r>
              <a:rPr lang="en-US" altLang="zh-TW" sz="1800" dirty="0" err="1">
                <a:solidFill>
                  <a:schemeClr val="tx1"/>
                </a:solidFill>
                <a:latin typeface="+mn-lt"/>
              </a:rPr>
              <a:t>Saola</a:t>
            </a:r>
            <a:r>
              <a:rPr lang="en-US" altLang="zh-TW" sz="1800" dirty="0">
                <a:solidFill>
                  <a:schemeClr val="tx1"/>
                </a:solidFill>
                <a:latin typeface="+mn-lt"/>
              </a:rPr>
              <a:t> (31 August)</a:t>
            </a:r>
          </a:p>
          <a:p>
            <a:pPr lvl="1"/>
            <a:r>
              <a:rPr lang="en-US" altLang="zh-TW" sz="1800" dirty="0" err="1">
                <a:solidFill>
                  <a:schemeClr val="tx1"/>
                </a:solidFill>
                <a:latin typeface="+mn-lt"/>
              </a:rPr>
              <a:t>Koinu</a:t>
            </a:r>
            <a:r>
              <a:rPr lang="en-US" altLang="zh-TW" sz="1800" dirty="0">
                <a:solidFill>
                  <a:schemeClr val="tx1"/>
                </a:solidFill>
                <a:latin typeface="+mn-lt"/>
              </a:rPr>
              <a:t> (6 October morning and night).</a:t>
            </a:r>
          </a:p>
          <a:p>
            <a:endParaRPr lang="en-US" altLang="zh-TW" sz="1800" dirty="0">
              <a:solidFill>
                <a:schemeClr val="tx1"/>
              </a:solidFill>
              <a:latin typeface="+mn-lt"/>
            </a:endParaRPr>
          </a:p>
          <a:p>
            <a:r>
              <a:rPr lang="en-US" altLang="zh-TW" sz="1800" dirty="0">
                <a:solidFill>
                  <a:schemeClr val="tx1"/>
                </a:solidFill>
                <a:latin typeface="+mn-lt"/>
              </a:rPr>
              <a:t>The quality-controlled data are converted to BUFR format and disseminated via GTS to facilitate subjective analysis by forecasters as well as data assimilation into NWP models.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954A55-0FEF-41C9-90D9-720A89FD2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970209" y="3941275"/>
            <a:ext cx="288000" cy="288000"/>
          </a:xfrm>
        </p:spPr>
        <p:txBody>
          <a:bodyPr/>
          <a:lstStyle/>
          <a:p>
            <a:fld id="{CD13D2DF-19B7-4818-A712-14CF18EC0158}" type="slidenum">
              <a:rPr lang="zh-HK" altLang="en-US" smtClean="0"/>
              <a:pPr/>
              <a:t>3</a:t>
            </a:fld>
            <a:endParaRPr lang="zh-HK" altLang="en-US"/>
          </a:p>
        </p:txBody>
      </p:sp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68954A55-0FEF-41C9-90D9-720A89FD21DA}"/>
              </a:ext>
            </a:extLst>
          </p:cNvPr>
          <p:cNvSpPr txBox="1">
            <a:spLocks/>
          </p:cNvSpPr>
          <p:nvPr/>
        </p:nvSpPr>
        <p:spPr>
          <a:xfrm>
            <a:off x="11970209" y="3941275"/>
            <a:ext cx="288000" cy="28800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3D2DF-19B7-4818-A712-14CF18EC0158}" type="slidenum">
              <a:rPr lang="zh-HK" altLang="en-US" smtClean="0"/>
              <a:pPr/>
              <a:t>3</a:t>
            </a:fld>
            <a:endParaRPr lang="zh-HK" altLang="en-US"/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AC2F9F81-55B4-4BEB-A2AE-D050C0E35DA3}"/>
              </a:ext>
            </a:extLst>
          </p:cNvPr>
          <p:cNvSpPr txBox="1">
            <a:spLocks/>
          </p:cNvSpPr>
          <p:nvPr/>
        </p:nvSpPr>
        <p:spPr>
          <a:xfrm>
            <a:off x="-168281" y="165987"/>
            <a:ext cx="10809514" cy="650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Calibri" panose="020F0502020204030204" pitchFamily="34" charset="0"/>
                <a:ea typeface="Noto Sans CJK TC Bold" panose="020B0800000000000000" pitchFamily="34" charset="-120"/>
                <a:cs typeface="+mj-cs"/>
              </a:defRPr>
            </a:lvl1pPr>
          </a:lstStyle>
          <a:p>
            <a:pPr algn="ctr"/>
            <a:r>
              <a:rPr lang="en-US" altLang="zh-HK" cap="none" dirty="0"/>
              <a:t>Tropical </a:t>
            </a:r>
            <a:r>
              <a:rPr lang="en-US" altLang="zh-TW" cap="none" dirty="0"/>
              <a:t>C</a:t>
            </a:r>
            <a:r>
              <a:rPr lang="en-US" altLang="zh-HK" cap="none" dirty="0"/>
              <a:t>yclone </a:t>
            </a:r>
          </a:p>
          <a:p>
            <a:pPr algn="ctr"/>
            <a:r>
              <a:rPr lang="en-US" altLang="zh-TW" cap="none" dirty="0"/>
              <a:t>R</a:t>
            </a:r>
            <a:r>
              <a:rPr lang="en-US" altLang="zh-HK" cap="none" dirty="0"/>
              <a:t>econnaissance </a:t>
            </a:r>
            <a:r>
              <a:rPr lang="en-US" altLang="zh-TW" cap="none" dirty="0"/>
              <a:t>F</a:t>
            </a:r>
            <a:r>
              <a:rPr lang="en-US" altLang="zh-HK" cap="none" dirty="0"/>
              <a:t>lights</a:t>
            </a:r>
            <a:endParaRPr lang="zh-HK" altLang="en-US" cap="none" dirty="0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6A2AC379-0A01-4E74-8FE7-752172D7C12C}"/>
              </a:ext>
            </a:extLst>
          </p:cNvPr>
          <p:cNvSpPr txBox="1"/>
          <p:nvPr/>
        </p:nvSpPr>
        <p:spPr>
          <a:xfrm>
            <a:off x="75651" y="-23185"/>
            <a:ext cx="92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500hPa</a:t>
            </a:r>
            <a:endParaRPr lang="en-GB" dirty="0"/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629B450E-CE01-46C3-9EEE-43D9F1444F43}"/>
              </a:ext>
            </a:extLst>
          </p:cNvPr>
          <p:cNvSpPr txBox="1"/>
          <p:nvPr/>
        </p:nvSpPr>
        <p:spPr>
          <a:xfrm>
            <a:off x="337460" y="1740934"/>
            <a:ext cx="92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600hPa</a:t>
            </a:r>
            <a:endParaRPr lang="en-GB" dirty="0"/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AFA7E3A7-604A-4D8B-992A-678761F3D1EC}"/>
              </a:ext>
            </a:extLst>
          </p:cNvPr>
          <p:cNvSpPr txBox="1"/>
          <p:nvPr/>
        </p:nvSpPr>
        <p:spPr>
          <a:xfrm>
            <a:off x="160919" y="2676299"/>
            <a:ext cx="92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700hPa</a:t>
            </a:r>
            <a:endParaRPr lang="en-GB" dirty="0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44661E23-0773-4FCC-884F-7556E1BE181C}"/>
              </a:ext>
            </a:extLst>
          </p:cNvPr>
          <p:cNvSpPr txBox="1"/>
          <p:nvPr/>
        </p:nvSpPr>
        <p:spPr>
          <a:xfrm>
            <a:off x="331679" y="3635134"/>
            <a:ext cx="92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800hPa</a:t>
            </a:r>
            <a:endParaRPr lang="en-GB" dirty="0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D80E5AA9-1B32-4E29-B016-A7D79EE2E5FE}"/>
              </a:ext>
            </a:extLst>
          </p:cNvPr>
          <p:cNvSpPr txBox="1"/>
          <p:nvPr/>
        </p:nvSpPr>
        <p:spPr>
          <a:xfrm>
            <a:off x="174627" y="4633820"/>
            <a:ext cx="92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850hPa</a:t>
            </a:r>
            <a:endParaRPr lang="en-GB" dirty="0"/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BE85C32C-7B90-43EB-A69B-1D86664A2272}"/>
              </a:ext>
            </a:extLst>
          </p:cNvPr>
          <p:cNvSpPr txBox="1"/>
          <p:nvPr/>
        </p:nvSpPr>
        <p:spPr>
          <a:xfrm>
            <a:off x="466828" y="5578847"/>
            <a:ext cx="92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900hPa</a:t>
            </a:r>
            <a:endParaRPr lang="en-GB" dirty="0"/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CE5E2789-E5F0-4DB4-BCAF-2A5EB545DA38}"/>
              </a:ext>
            </a:extLst>
          </p:cNvPr>
          <p:cNvSpPr txBox="1"/>
          <p:nvPr/>
        </p:nvSpPr>
        <p:spPr>
          <a:xfrm>
            <a:off x="173683" y="6472948"/>
            <a:ext cx="92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975hPa</a:t>
            </a:r>
            <a:endParaRPr lang="en-GB" dirty="0"/>
          </a:p>
        </p:txBody>
      </p:sp>
      <p:sp>
        <p:nvSpPr>
          <p:cNvPr id="29" name="文字版面配置區 3">
            <a:extLst>
              <a:ext uri="{FF2B5EF4-FFF2-40B4-BE49-F238E27FC236}">
                <a16:creationId xmlns:a16="http://schemas.microsoft.com/office/drawing/2014/main" id="{5707948F-3997-4273-B6E8-172279F9470B}"/>
              </a:ext>
            </a:extLst>
          </p:cNvPr>
          <p:cNvSpPr txBox="1">
            <a:spLocks/>
          </p:cNvSpPr>
          <p:nvPr/>
        </p:nvSpPr>
        <p:spPr>
          <a:xfrm>
            <a:off x="1691254" y="16058"/>
            <a:ext cx="977448" cy="880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Noto Sans CJK TC DemiLight" panose="020B0400000000000000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HK" i="1" dirty="0"/>
              <a:t>TC </a:t>
            </a:r>
            <a:r>
              <a:rPr lang="en-US" altLang="zh-TW" i="1" dirty="0"/>
              <a:t>T</a:t>
            </a:r>
            <a:r>
              <a:rPr lang="en-HK" altLang="zh-TW" i="1" dirty="0" err="1"/>
              <a:t>alim</a:t>
            </a:r>
            <a:endParaRPr lang="en-HK" altLang="zh-TW" i="1" dirty="0"/>
          </a:p>
          <a:p>
            <a:pPr algn="just"/>
            <a:r>
              <a:rPr lang="en-HK" altLang="zh-HK" i="1" dirty="0"/>
              <a:t>16/07 17H</a:t>
            </a:r>
            <a:endParaRPr lang="zh-HK" altLang="en-US" i="1" dirty="0"/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F5B58608-23C5-445D-AB71-BBE512652B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2" t="15944" r="4128" b="12919"/>
          <a:stretch/>
        </p:blipFill>
        <p:spPr>
          <a:xfrm>
            <a:off x="8529088" y="60579"/>
            <a:ext cx="3665677" cy="2145397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28F11A1F-8093-46E5-B25E-AFC67B4B42EE}"/>
              </a:ext>
            </a:extLst>
          </p:cNvPr>
          <p:cNvSpPr txBox="1"/>
          <p:nvPr/>
        </p:nvSpPr>
        <p:spPr>
          <a:xfrm>
            <a:off x="11058861" y="60579"/>
            <a:ext cx="107099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Talim</a:t>
            </a:r>
            <a:r>
              <a:rPr lang="en-US" sz="1600" dirty="0"/>
              <a:t> </a:t>
            </a:r>
          </a:p>
          <a:p>
            <a:r>
              <a:rPr lang="en-US" sz="1600" dirty="0"/>
              <a:t>17/07 12H</a:t>
            </a:r>
            <a:endParaRPr lang="en-GB" sz="16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C2B0B95-8840-4D8A-AF6A-B51986295CF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088" y="2216383"/>
            <a:ext cx="3665677" cy="2145397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4F7BBAAE-5077-4497-81FB-9504F5F10FC3}"/>
              </a:ext>
            </a:extLst>
          </p:cNvPr>
          <p:cNvSpPr txBox="1"/>
          <p:nvPr/>
        </p:nvSpPr>
        <p:spPr>
          <a:xfrm>
            <a:off x="8529088" y="2214545"/>
            <a:ext cx="106673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Doksuri</a:t>
            </a:r>
            <a:endParaRPr lang="en-US" sz="1600" dirty="0"/>
          </a:p>
          <a:p>
            <a:r>
              <a:rPr lang="en-US" sz="1600" dirty="0"/>
              <a:t>27/07 15H</a:t>
            </a:r>
            <a:endParaRPr lang="en-GB" sz="16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4BE6903-84FE-4D73-8799-13117A16DD9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5"/>
          <a:stretch/>
        </p:blipFill>
        <p:spPr>
          <a:xfrm>
            <a:off x="8493855" y="4470494"/>
            <a:ext cx="3734477" cy="2216706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7707402D-8271-4AB6-9DED-37E077299468}"/>
              </a:ext>
            </a:extLst>
          </p:cNvPr>
          <p:cNvSpPr txBox="1"/>
          <p:nvPr/>
        </p:nvSpPr>
        <p:spPr>
          <a:xfrm>
            <a:off x="8493855" y="6072839"/>
            <a:ext cx="121075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Koinu</a:t>
            </a:r>
            <a:endParaRPr lang="en-US" sz="1600" dirty="0"/>
          </a:p>
          <a:p>
            <a:r>
              <a:rPr lang="en-US" sz="1600" dirty="0"/>
              <a:t>06/10 10H</a:t>
            </a:r>
            <a:endParaRPr lang="en-GB" sz="1600" dirty="0"/>
          </a:p>
        </p:txBody>
      </p:sp>
      <p:pic>
        <p:nvPicPr>
          <p:cNvPr id="3074" name="Picture 2" descr="The eyewall of super typhoon Saola was well defined.">
            <a:extLst>
              <a:ext uri="{FF2B5EF4-FFF2-40B4-BE49-F238E27FC236}">
                <a16:creationId xmlns:a16="http://schemas.microsoft.com/office/drawing/2014/main" id="{C648D185-D66B-495C-A2BE-D8F94ED1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2927" y="4069858"/>
            <a:ext cx="3665677" cy="27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EFC60D47-1D92-4D30-AB27-E3B8A6ABF87B}"/>
              </a:ext>
            </a:extLst>
          </p:cNvPr>
          <p:cNvSpPr txBox="1"/>
          <p:nvPr/>
        </p:nvSpPr>
        <p:spPr>
          <a:xfrm>
            <a:off x="6436529" y="6231908"/>
            <a:ext cx="6920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Saola</a:t>
            </a:r>
            <a:endParaRPr lang="en-US" sz="1600" dirty="0"/>
          </a:p>
          <a:p>
            <a:r>
              <a:rPr lang="en-US" sz="1600" dirty="0"/>
              <a:t>01/09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92154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1AD314-A0EB-44AE-A63C-DB9D706D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22" y="224315"/>
            <a:ext cx="10515600" cy="892692"/>
          </a:xfrm>
        </p:spPr>
        <p:txBody>
          <a:bodyPr>
            <a:normAutofit/>
          </a:bodyPr>
          <a:lstStyle/>
          <a:p>
            <a:r>
              <a:rPr lang="en-HK" altLang="zh-TW" sz="3200" cap="none" dirty="0"/>
              <a:t>Dropsonde Flights</a:t>
            </a:r>
            <a:endParaRPr lang="en-HK" sz="3200" cap="none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66F6862-CF5D-4A58-8BBB-1BAE52FB19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0272" y="1117007"/>
            <a:ext cx="4182609" cy="31616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E231C6-C247-4993-8070-DA171315C2B0}"/>
              </a:ext>
            </a:extLst>
          </p:cNvPr>
          <p:cNvSpPr txBox="1"/>
          <p:nvPr/>
        </p:nvSpPr>
        <p:spPr>
          <a:xfrm>
            <a:off x="633781" y="4694693"/>
            <a:ext cx="109244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H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AVAPS-II system installed on Challenger 605, a fixed-wing aircraft, of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Hong Kong Government Flight Service (GFS)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typical dropsonde flight will release roughly 10-15 </a:t>
            </a:r>
            <a:r>
              <a:rPr lang="en-US" altLang="zh-TW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sondes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within the Hong Kong Flight Information Region (FIR) in northern South China Sea, with each flight lasting about 3 hours.</a:t>
            </a:r>
            <a:endParaRPr lang="en-H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dropsonde_video">
            <a:hlinkClick r:id="" action="ppaction://media"/>
            <a:extLst>
              <a:ext uri="{FF2B5EF4-FFF2-40B4-BE49-F238E27FC236}">
                <a16:creationId xmlns:a16="http://schemas.microsoft.com/office/drawing/2014/main" id="{8CBFF303-EEF3-44FB-A005-7F43E54A9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2019" y="1083649"/>
            <a:ext cx="2654339" cy="3317924"/>
          </a:xfrm>
          <a:prstGeom prst="rect">
            <a:avLst/>
          </a:prstGeom>
        </p:spPr>
      </p:pic>
      <p:pic>
        <p:nvPicPr>
          <p:cNvPr id="6" name="Picture 2" descr="https://www.gfs.gov.hk/filemanager/article/common/upload/images/16/107/GFS_CL605_new.jpg">
            <a:extLst>
              <a:ext uri="{FF2B5EF4-FFF2-40B4-BE49-F238E27FC236}">
                <a16:creationId xmlns:a16="http://schemas.microsoft.com/office/drawing/2014/main" id="{5B7935B3-B73E-4874-8C02-FAD288D3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16" y="1343895"/>
            <a:ext cx="4062987" cy="270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7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1AD314-A0EB-44AE-A63C-DB9D706D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sz="3200" cap="none" dirty="0"/>
              <a:t>Dropsonde data in 2016-2020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548CD4E-95C9-4B39-BB6C-96ABDF2C2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3" y="1257818"/>
            <a:ext cx="12135127" cy="504388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1233C2B-D60F-4B60-8BC5-6C09B9E98C4D}"/>
              </a:ext>
            </a:extLst>
          </p:cNvPr>
          <p:cNvSpPr txBox="1"/>
          <p:nvPr/>
        </p:nvSpPr>
        <p:spPr>
          <a:xfrm>
            <a:off x="3708949" y="5386277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HKFIR</a:t>
            </a:r>
          </a:p>
        </p:txBody>
      </p:sp>
      <p:sp>
        <p:nvSpPr>
          <p:cNvPr id="4" name="弧形 3">
            <a:extLst>
              <a:ext uri="{FF2B5EF4-FFF2-40B4-BE49-F238E27FC236}">
                <a16:creationId xmlns:a16="http://schemas.microsoft.com/office/drawing/2014/main" id="{0D89FF28-3F60-4104-9962-C5F555CEECD6}"/>
              </a:ext>
            </a:extLst>
          </p:cNvPr>
          <p:cNvSpPr/>
          <p:nvPr/>
        </p:nvSpPr>
        <p:spPr>
          <a:xfrm rot="5046049">
            <a:off x="2073693" y="912070"/>
            <a:ext cx="2709404" cy="2709404"/>
          </a:xfrm>
          <a:prstGeom prst="arc">
            <a:avLst>
              <a:gd name="adj1" fmla="val 16200000"/>
              <a:gd name="adj2" fmla="val 4214242"/>
            </a:avLst>
          </a:prstGeom>
          <a:ln w="635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HK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CA98B8A-E680-432C-A1D9-8AAFC82733F3}"/>
              </a:ext>
            </a:extLst>
          </p:cNvPr>
          <p:cNvSpPr txBox="1"/>
          <p:nvPr/>
        </p:nvSpPr>
        <p:spPr>
          <a:xfrm>
            <a:off x="7453365" y="1725482"/>
            <a:ext cx="3913651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HK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position relative to </a:t>
            </a:r>
            <a:r>
              <a:rPr lang="en-HK" altLang="zh-TW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</a:t>
            </a:r>
            <a:r>
              <a:rPr lang="en-HK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tropical cyclone</a:t>
            </a:r>
            <a:endParaRPr lang="en-H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F5A0232-897C-4D2B-98AF-442620658890}"/>
              </a:ext>
            </a:extLst>
          </p:cNvPr>
          <p:cNvSpPr txBox="1"/>
          <p:nvPr/>
        </p:nvSpPr>
        <p:spPr>
          <a:xfrm>
            <a:off x="640911" y="4799163"/>
            <a:ext cx="2267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total of about 190 soundings in 28 missions</a:t>
            </a:r>
            <a:endParaRPr lang="en-H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D0A68C1-79BF-409E-BA80-DA78865FEF64}"/>
              </a:ext>
            </a:extLst>
          </p:cNvPr>
          <p:cNvSpPr txBox="1"/>
          <p:nvPr/>
        </p:nvSpPr>
        <p:spPr>
          <a:xfrm>
            <a:off x="2577035" y="2849131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~150 nautical miles offshore</a:t>
            </a:r>
            <a:endParaRPr lang="en-HK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8368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F6FA9AC-21E9-4323-A881-3FD60A1991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HK" altLang="zh-TW" dirty="0"/>
              <a:t>Probabilistic Storm Surge Forecast</a:t>
            </a:r>
            <a:endParaRPr lang="en-US" altLang="zh-HK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AE39004-41E4-4F77-9B01-F3C025B5426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4</a:t>
            </a:r>
            <a:endParaRPr lang="zh-HK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71FCEA7-1781-4A74-ABA6-018F7F221C4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1</a:t>
            </a:r>
            <a:endParaRPr lang="zh-HK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CECC4499-E904-4553-A609-67AC8CE33D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altLang="zh-TW" b="1" dirty="0" err="1"/>
              <a:t>ResConvLSTM</a:t>
            </a:r>
            <a:r>
              <a:rPr lang="en-US" altLang="zh-TW" b="1" dirty="0"/>
              <a:t>-GAN -- </a:t>
            </a:r>
            <a:r>
              <a:rPr lang="en-US" altLang="zh-HK" b="1" dirty="0"/>
              <a:t>Deep Learning Model for Radar and Satellite Nowcast 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61AFFE46-7FB5-4E62-BB57-4A79D3EB9E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2</a:t>
            </a:r>
            <a:endParaRPr lang="zh-HK" altLang="en-US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F215DE5F-1AE0-489C-86D2-18C991A37D4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altLang="zh-H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AI-STORMVIS</a:t>
            </a:r>
            <a:r>
              <a:rPr lang="en-US" altLang="zh-HK" dirty="0"/>
              <a:t> -- AI Satellite-based TC Object Recognition, Motion Visualization, and Intensity Estimation System</a:t>
            </a:r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959E0B1A-D405-4ABA-9A4D-8741264D000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HK" dirty="0"/>
              <a:t>3</a:t>
            </a:r>
            <a:endParaRPr lang="zh-HK" altLang="en-US" dirty="0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F841F269-4D4B-4E3B-AA0B-E1A91B624C01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6</a:t>
            </a:fld>
            <a:endParaRPr lang="zh-HK" altLang="en-US" dirty="0"/>
          </a:p>
        </p:txBody>
      </p:sp>
      <p:sp>
        <p:nvSpPr>
          <p:cNvPr id="36" name="標題 35">
            <a:extLst>
              <a:ext uri="{FF2B5EF4-FFF2-40B4-BE49-F238E27FC236}">
                <a16:creationId xmlns:a16="http://schemas.microsoft.com/office/drawing/2014/main" id="{4A18F045-F33E-4F8A-9BAD-1F7CA1F2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cap="none" dirty="0"/>
              <a:t>C</a:t>
            </a:r>
            <a:r>
              <a:rPr lang="en-HK" altLang="zh-TW" cap="none" dirty="0" err="1"/>
              <a:t>ontent</a:t>
            </a:r>
            <a:endParaRPr lang="zh-HK" altLang="en-US" cap="none" dirty="0"/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B5446302-1EA3-B351-17A2-61779E4341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HK" dirty="0"/>
              <a:t>Tropical </a:t>
            </a:r>
            <a:r>
              <a:rPr lang="en-US" altLang="zh-TW" dirty="0"/>
              <a:t>C</a:t>
            </a:r>
            <a:r>
              <a:rPr lang="en-US" altLang="zh-HK" dirty="0"/>
              <a:t>yclone </a:t>
            </a:r>
            <a:r>
              <a:rPr lang="en-US" altLang="zh-TW" dirty="0"/>
              <a:t>R</a:t>
            </a:r>
            <a:r>
              <a:rPr lang="en-US" altLang="zh-HK" dirty="0"/>
              <a:t>econnaissance </a:t>
            </a:r>
            <a:r>
              <a:rPr lang="en-US" altLang="zh-TW" dirty="0"/>
              <a:t>F</a:t>
            </a:r>
            <a:r>
              <a:rPr lang="en-US" altLang="zh-HK" dirty="0"/>
              <a:t>lights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8994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G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816" y="2538822"/>
            <a:ext cx="7348184" cy="395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954A55-0FEF-41C9-90D9-720A89FD21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3D2DF-19B7-4818-A712-14CF18EC0158}" type="slidenum">
              <a:rPr lang="zh-HK" altLang="en-US" smtClean="0"/>
              <a:pPr/>
              <a:t>7</a:t>
            </a:fld>
            <a:endParaRPr lang="zh-HK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C2F9F81-55B4-4BEB-A2AE-D050C0E3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000" cap="none" dirty="0" err="1"/>
              <a:t>ResConvLSTM</a:t>
            </a:r>
            <a:r>
              <a:rPr lang="en-US" altLang="zh-HK" sz="3000" cap="none" dirty="0"/>
              <a:t>-GAN</a:t>
            </a:r>
            <a:endParaRPr lang="zh-HK" altLang="en-US" sz="3000" cap="none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3505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HK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H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-549798" y="6541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HK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H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961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HK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en-US" altLang="zh-H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12553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B4671A45-19E7-4547-8C45-7F0CAAC5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79" y="1302301"/>
            <a:ext cx="7333468" cy="2194550"/>
          </a:xfrm>
        </p:spPr>
        <p:txBody>
          <a:bodyPr>
            <a:normAutofit/>
          </a:bodyPr>
          <a:lstStyle/>
          <a:p>
            <a:pPr algn="just"/>
            <a:r>
              <a:rPr lang="en-US" altLang="zh-HK" sz="1800" dirty="0"/>
              <a:t>A new deep learning model for radar and satellite nowcast using generative adversarial network </a:t>
            </a:r>
          </a:p>
          <a:p>
            <a:pPr algn="just"/>
            <a:r>
              <a:rPr lang="en-US" altLang="zh-HK" sz="1800" dirty="0"/>
              <a:t>Developed by HKO</a:t>
            </a:r>
          </a:p>
          <a:p>
            <a:pPr algn="just"/>
            <a:r>
              <a:rPr lang="en-US" altLang="zh-HK" sz="1800" dirty="0" err="1"/>
              <a:t>ResConvLSTM</a:t>
            </a:r>
            <a:r>
              <a:rPr lang="en-US" altLang="zh-HK" sz="1800" dirty="0"/>
              <a:t>-GAN enhances the </a:t>
            </a:r>
            <a:r>
              <a:rPr lang="en-US" altLang="zh-HK" sz="1800" dirty="0" err="1"/>
              <a:t>ConvLSTM</a:t>
            </a:r>
            <a:r>
              <a:rPr lang="en-US" altLang="zh-HK" sz="1800" dirty="0"/>
              <a:t> module using residual connections, the generative adversarial network (GAN) pipeline, style transfer technique, and a dynamically balanced loss function</a:t>
            </a:r>
          </a:p>
          <a:p>
            <a:pPr algn="just"/>
            <a:endParaRPr lang="en-US" altLang="zh-HK" sz="1800" dirty="0"/>
          </a:p>
          <a:p>
            <a:pPr algn="just"/>
            <a:endParaRPr lang="zh-TW" altLang="zh-HK" sz="1600" dirty="0"/>
          </a:p>
        </p:txBody>
      </p:sp>
      <p:sp>
        <p:nvSpPr>
          <p:cNvPr id="94" name="文字版面配置區 3">
            <a:extLst>
              <a:ext uri="{FF2B5EF4-FFF2-40B4-BE49-F238E27FC236}">
                <a16:creationId xmlns:a16="http://schemas.microsoft.com/office/drawing/2014/main" id="{E090A63B-6997-4E81-914C-11C7BC750AD8}"/>
              </a:ext>
            </a:extLst>
          </p:cNvPr>
          <p:cNvSpPr txBox="1">
            <a:spLocks/>
          </p:cNvSpPr>
          <p:nvPr/>
        </p:nvSpPr>
        <p:spPr>
          <a:xfrm>
            <a:off x="7961519" y="2176587"/>
            <a:ext cx="2644267" cy="29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Noto Sans CJK TC DemiLight" panose="020B0400000000000000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kern="1200" baseline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ea typeface="Noto Sans CJK TC DemiLight" panose="020B0400000000000000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HK" sz="1300" u="sng" dirty="0">
                <a:solidFill>
                  <a:schemeClr val="tx1"/>
                </a:solidFill>
              </a:rPr>
              <a:t>Architecture of ResConvLSTM-GAN</a:t>
            </a:r>
            <a:endParaRPr lang="zh-HK" altLang="en-US" sz="1300" u="sng" dirty="0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3FC1980-7324-4D3D-9BD2-A83211C89BB9}"/>
              </a:ext>
            </a:extLst>
          </p:cNvPr>
          <p:cNvSpPr/>
          <p:nvPr/>
        </p:nvSpPr>
        <p:spPr>
          <a:xfrm>
            <a:off x="8885488" y="1268080"/>
            <a:ext cx="3440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 err="1">
                <a:solidFill>
                  <a:srgbClr val="0D3E69"/>
                </a:solidFill>
              </a:rPr>
              <a:t>ConvLSTM</a:t>
            </a:r>
            <a:r>
              <a:rPr lang="en-US" altLang="zh-TW" sz="1200" dirty="0">
                <a:solidFill>
                  <a:srgbClr val="0D3E69"/>
                </a:solidFill>
              </a:rPr>
              <a:t> with </a:t>
            </a:r>
            <a:r>
              <a:rPr lang="en-US" altLang="zh-TW" sz="1200" b="1" dirty="0">
                <a:solidFill>
                  <a:srgbClr val="0D3E69"/>
                </a:solidFill>
              </a:rPr>
              <a:t>res</a:t>
            </a:r>
            <a:r>
              <a:rPr lang="en-US" altLang="zh-TW" sz="1200" dirty="0">
                <a:solidFill>
                  <a:srgbClr val="0D3E69"/>
                </a:solidFill>
              </a:rPr>
              <a:t>idual connections in encoder-forecaster network</a:t>
            </a:r>
          </a:p>
          <a:p>
            <a:r>
              <a:rPr lang="en-US" altLang="zh-TW" sz="1200" b="1" dirty="0">
                <a:solidFill>
                  <a:srgbClr val="0D3E69"/>
                </a:solidFill>
              </a:rPr>
              <a:t>G</a:t>
            </a:r>
            <a:r>
              <a:rPr lang="en-US" altLang="zh-TW" sz="1200" dirty="0">
                <a:solidFill>
                  <a:srgbClr val="0D3E69"/>
                </a:solidFill>
              </a:rPr>
              <a:t>enerative </a:t>
            </a:r>
            <a:r>
              <a:rPr lang="en-US" altLang="zh-TW" sz="1200" b="1" dirty="0">
                <a:solidFill>
                  <a:srgbClr val="0D3E69"/>
                </a:solidFill>
              </a:rPr>
              <a:t>A</a:t>
            </a:r>
            <a:r>
              <a:rPr lang="en-US" altLang="zh-TW" sz="1200" dirty="0">
                <a:solidFill>
                  <a:srgbClr val="0D3E69"/>
                </a:solidFill>
              </a:rPr>
              <a:t>dversarial </a:t>
            </a:r>
            <a:r>
              <a:rPr lang="en-US" altLang="zh-TW" sz="1200" b="1" dirty="0">
                <a:solidFill>
                  <a:srgbClr val="0D3E69"/>
                </a:solidFill>
              </a:rPr>
              <a:t>N</a:t>
            </a:r>
            <a:r>
              <a:rPr lang="en-US" altLang="zh-TW" sz="1200" dirty="0">
                <a:solidFill>
                  <a:srgbClr val="0D3E69"/>
                </a:solidFill>
              </a:rPr>
              <a:t>etwork (GAN) to improve representation of small-scale features</a:t>
            </a:r>
            <a:endParaRPr lang="zh-TW" altLang="en-US" sz="1200" dirty="0">
              <a:solidFill>
                <a:srgbClr val="0D3E6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E713DCC-E2A1-42B1-A0CD-2DA469945B19}"/>
                  </a:ext>
                </a:extLst>
              </p:cNvPr>
              <p:cNvSpPr txBox="1"/>
              <p:nvPr/>
            </p:nvSpPr>
            <p:spPr>
              <a:xfrm>
                <a:off x="173683" y="3514341"/>
                <a:ext cx="5867084" cy="329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1400" b="1" dirty="0">
                    <a:latin typeface="Calibri" panose="020F0502020204030204" pitchFamily="34" charset="0"/>
                    <a:ea typeface="Noto Sans CJK TC Bold" panose="020B0800000000000000" pitchFamily="34" charset="-120"/>
                  </a:rPr>
                  <a:t>Discriminator Model - Loss</a:t>
                </a:r>
                <a:r>
                  <a:rPr lang="en-US" altLang="zh-TW" sz="1200" dirty="0">
                    <a:solidFill>
                      <a:srgbClr val="0D3E69"/>
                    </a:solidFill>
                  </a:rPr>
                  <a:t> </a:t>
                </a:r>
                <a:r>
                  <a:rPr lang="en-US" altLang="zh-TW" sz="1400" b="1" dirty="0">
                    <a:latin typeface="Calibri" panose="020F0502020204030204" pitchFamily="34" charset="0"/>
                    <a:ea typeface="Noto Sans CJK TC Bold" panose="020B0800000000000000" pitchFamily="34" charset="-120"/>
                  </a:rPr>
                  <a:t>Components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HK" altLang="en-HK" sz="140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HK" altLang="zh-HK" sz="1000" dirty="0"/>
                  <a:t>1</a:t>
                </a:r>
                <a:r>
                  <a:rPr lang="zh-HK" altLang="en-US" sz="1400" dirty="0"/>
                  <a:t> </a:t>
                </a:r>
                <a:r>
                  <a:rPr lang="en-HK" altLang="zh-TW" sz="1400" dirty="0">
                    <a:solidFill>
                      <a:srgbClr val="0D3E69"/>
                    </a:solidFill>
                  </a:rPr>
                  <a:t>Adversarial Loss: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HK" altLang="zh-TW" sz="1400" dirty="0">
                    <a:solidFill>
                      <a:srgbClr val="0D3E69"/>
                    </a:solidFill>
                  </a:rPr>
                  <a:t>Predicted Label vs Actual Label</a:t>
                </a:r>
                <a:endParaRPr lang="en-US" altLang="zh-TW" sz="1400" dirty="0">
                  <a:solidFill>
                    <a:srgbClr val="0D3E69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solidFill>
                      <a:srgbClr val="0D3E69"/>
                    </a:solidFill>
                  </a:rPr>
                  <a:t>Aim :  To generate output similar to the actual radar sequence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HK" altLang="en-HK" sz="1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HK" altLang="zh-HK" sz="1000" dirty="0"/>
                  <a:t>2 </a:t>
                </a:r>
                <a:r>
                  <a:rPr lang="en-HK" altLang="zh-TW" sz="1400" dirty="0">
                    <a:solidFill>
                      <a:srgbClr val="0D3E69"/>
                    </a:solidFill>
                  </a:rPr>
                  <a:t>Content Loss: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HK" altLang="zh-TW" sz="1400" dirty="0">
                    <a:solidFill>
                      <a:srgbClr val="0D3E69"/>
                    </a:solidFill>
                  </a:rPr>
                  <a:t>Balanced-MAE-MSE Loss</a:t>
                </a:r>
                <a:endParaRPr lang="en-US" altLang="zh-TW" sz="1400" dirty="0">
                  <a:solidFill>
                    <a:srgbClr val="0D3E69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solidFill>
                      <a:srgbClr val="0D3E69"/>
                    </a:solidFill>
                  </a:rPr>
                  <a:t>Aim :  To generate accurate radar nowcast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HK" altLang="en-HK" sz="1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HK" altLang="zh-HK" sz="1000" dirty="0"/>
                  <a:t>3</a:t>
                </a:r>
                <a:r>
                  <a:rPr lang="zh-HK" altLang="en-US" sz="1400" dirty="0"/>
                  <a:t> </a:t>
                </a:r>
                <a:r>
                  <a:rPr lang="en-HK" altLang="zh-TW" sz="1400" dirty="0">
                    <a:solidFill>
                      <a:srgbClr val="0D3E69"/>
                    </a:solidFill>
                  </a:rPr>
                  <a:t>Style Loss: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HK" altLang="zh-TW" sz="1400" dirty="0">
                    <a:solidFill>
                      <a:srgbClr val="0D3E69"/>
                    </a:solidFill>
                  </a:rPr>
                  <a:t>Neural Network-based loss</a:t>
                </a:r>
                <a:endParaRPr lang="en-US" altLang="zh-TW" sz="1400" dirty="0">
                  <a:solidFill>
                    <a:srgbClr val="0D3E69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solidFill>
                      <a:srgbClr val="0D3E69"/>
                    </a:solidFill>
                  </a:rPr>
                  <a:t>Aim :  To mimic style of spatial features from input radar sequence</a:t>
                </a: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E713DCC-E2A1-42B1-A0CD-2DA469945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83" y="3514341"/>
                <a:ext cx="5867084" cy="3290581"/>
              </a:xfrm>
              <a:prstGeom prst="rect">
                <a:avLst/>
              </a:prstGeom>
              <a:blipFill>
                <a:blip r:embed="rId4"/>
                <a:stretch>
                  <a:fillRect l="-312" b="-1111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12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red_rover">
            <a:hlinkClick r:id="" action="ppaction://media"/>
            <a:extLst>
              <a:ext uri="{FF2B5EF4-FFF2-40B4-BE49-F238E27FC236}">
                <a16:creationId xmlns:a16="http://schemas.microsoft.com/office/drawing/2014/main" id="{3E764F2C-9B67-C74B-5CD9-5829585BE37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5611" t="6590" r="4303" b="8986"/>
          <a:stretch/>
        </p:blipFill>
        <p:spPr>
          <a:xfrm>
            <a:off x="8647301" y="647106"/>
            <a:ext cx="3429587" cy="3213942"/>
          </a:xfrm>
          <a:prstGeom prst="rect">
            <a:avLst/>
          </a:prstGeom>
        </p:spPr>
      </p:pic>
      <p:pic>
        <p:nvPicPr>
          <p:cNvPr id="11" name="pred_ConvLSTM_GAN_linpix_bilin">
            <a:hlinkClick r:id="" action="ppaction://media"/>
            <a:extLst>
              <a:ext uri="{FF2B5EF4-FFF2-40B4-BE49-F238E27FC236}">
                <a16:creationId xmlns:a16="http://schemas.microsoft.com/office/drawing/2014/main" id="{C400D144-A624-AC68-5401-3138704851D5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9"/>
          <a:srcRect l="4724" t="5775" r="4464" b="9187"/>
          <a:stretch/>
        </p:blipFill>
        <p:spPr>
          <a:xfrm>
            <a:off x="5135102" y="648670"/>
            <a:ext cx="3367778" cy="3153645"/>
          </a:xfrm>
          <a:prstGeom prst="roundRect">
            <a:avLst>
              <a:gd name="adj" fmla="val 0"/>
            </a:avLst>
          </a:prstGeom>
        </p:spPr>
      </p:pic>
      <p:pic>
        <p:nvPicPr>
          <p:cNvPr id="13" name="pred_convlstm">
            <a:hlinkClick r:id="" action="ppaction://media"/>
            <a:extLst>
              <a:ext uri="{FF2B5EF4-FFF2-40B4-BE49-F238E27FC236}">
                <a16:creationId xmlns:a16="http://schemas.microsoft.com/office/drawing/2014/main" id="{67243A1C-4AF7-5390-0F14-544FE5BC7ED2}"/>
              </a:ext>
            </a:extLst>
          </p:cNvPr>
          <p:cNvPicPr>
            <a:picLocks noChangeAspect="1"/>
          </p:cNvPicPr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0"/>
          <a:srcRect l="5250" t="6828" r="3941" b="10235"/>
          <a:stretch/>
        </p:blipFill>
        <p:spPr>
          <a:xfrm>
            <a:off x="8619339" y="3766661"/>
            <a:ext cx="3493173" cy="3190296"/>
          </a:xfrm>
          <a:prstGeom prst="roundRect">
            <a:avLst>
              <a:gd name="adj" fmla="val 0"/>
            </a:avLst>
          </a:prstGeom>
        </p:spPr>
      </p:pic>
      <p:pic>
        <p:nvPicPr>
          <p:cNvPr id="17" name="ground_truth">
            <a:hlinkClick r:id="" action="ppaction://media"/>
            <a:extLst>
              <a:ext uri="{FF2B5EF4-FFF2-40B4-BE49-F238E27FC236}">
                <a16:creationId xmlns:a16="http://schemas.microsoft.com/office/drawing/2014/main" id="{CE677946-3538-8A14-7AA3-863386264E0F}"/>
              </a:ext>
            </a:extLst>
          </p:cNvPr>
          <p:cNvPicPr>
            <a:picLocks noChangeAspect="1"/>
          </p:cNvPicPr>
          <p:nvPr>
            <a:videoFile r:link="rId11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 rotWithShape="1">
          <a:blip r:embed="rId21"/>
          <a:srcRect l="5648" t="5439" r="5119" b="8935"/>
          <a:stretch/>
        </p:blipFill>
        <p:spPr>
          <a:xfrm>
            <a:off x="448487" y="1354780"/>
            <a:ext cx="4421012" cy="4241805"/>
          </a:xfrm>
          <a:prstGeom prst="roundRect">
            <a:avLst>
              <a:gd name="adj" fmla="val 0"/>
            </a:avLst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979492E-10E6-BDB1-ED35-4D5174E810F4}"/>
              </a:ext>
            </a:extLst>
          </p:cNvPr>
          <p:cNvSpPr/>
          <p:nvPr/>
        </p:nvSpPr>
        <p:spPr>
          <a:xfrm>
            <a:off x="674609" y="1637492"/>
            <a:ext cx="1433026" cy="1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red_trajgru">
            <a:hlinkClick r:id="" action="ppaction://media"/>
            <a:extLst>
              <a:ext uri="{FF2B5EF4-FFF2-40B4-BE49-F238E27FC236}">
                <a16:creationId xmlns:a16="http://schemas.microsoft.com/office/drawing/2014/main" id="{25520EAB-3459-6D93-0243-5D16690496B4}"/>
              </a:ext>
            </a:extLst>
          </p:cNvPr>
          <p:cNvPicPr>
            <a:picLocks noChangeAspect="1"/>
          </p:cNvPicPr>
          <p:nvPr>
            <a:videoFile r:link="rId14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22"/>
          <a:srcRect l="4724" t="6300" r="3939" b="9710"/>
          <a:stretch/>
        </p:blipFill>
        <p:spPr>
          <a:xfrm>
            <a:off x="5154128" y="3803312"/>
            <a:ext cx="3429587" cy="3153645"/>
          </a:xfrm>
          <a:prstGeom prst="roundRect">
            <a:avLst>
              <a:gd name="adj" fmla="val 0"/>
            </a:avLst>
          </a:prstGeom>
        </p:spPr>
      </p:pic>
      <p:sp>
        <p:nvSpPr>
          <p:cNvPr id="19" name="標題 2">
            <a:extLst>
              <a:ext uri="{FF2B5EF4-FFF2-40B4-BE49-F238E27FC236}">
                <a16:creationId xmlns:a16="http://schemas.microsoft.com/office/drawing/2014/main" id="{E8A71114-2DDF-017F-60FD-D561D152CA1F}"/>
              </a:ext>
            </a:extLst>
          </p:cNvPr>
          <p:cNvSpPr txBox="1">
            <a:spLocks/>
          </p:cNvSpPr>
          <p:nvPr/>
        </p:nvSpPr>
        <p:spPr>
          <a:xfrm>
            <a:off x="166007" y="212955"/>
            <a:ext cx="10515599" cy="968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Calibri" panose="020F0502020204030204" pitchFamily="34" charset="0"/>
                <a:ea typeface="Noto Sans CJK TC Bold" panose="020B0800000000000000" pitchFamily="34" charset="-120"/>
                <a:cs typeface="+mj-cs"/>
              </a:defRPr>
            </a:lvl1pPr>
          </a:lstStyle>
          <a:p>
            <a:r>
              <a:rPr lang="en-HK" altLang="zh-HK" sz="2800" b="0" cap="none" dirty="0">
                <a:solidFill>
                  <a:srgbClr val="0D3E69"/>
                </a:solidFill>
                <a:latin typeface="+mn-lt"/>
                <a:ea typeface="新細明體"/>
                <a:cs typeface="+mn-cs"/>
              </a:rPr>
              <a:t>R</a:t>
            </a:r>
            <a:r>
              <a:rPr lang="en-US" altLang="zh-HK" sz="2800" b="0" cap="none" dirty="0">
                <a:solidFill>
                  <a:srgbClr val="0D3E69"/>
                </a:solidFill>
                <a:latin typeface="+mn-lt"/>
                <a:ea typeface="新細明體"/>
                <a:cs typeface="+mn-cs"/>
              </a:rPr>
              <a:t>es</a:t>
            </a:r>
            <a:r>
              <a:rPr lang="en-HK" altLang="zh-HK" sz="2800" b="0" cap="none" dirty="0" err="1">
                <a:solidFill>
                  <a:srgbClr val="0D3E69"/>
                </a:solidFill>
                <a:latin typeface="+mn-lt"/>
                <a:ea typeface="新細明體"/>
                <a:cs typeface="+mn-cs"/>
              </a:rPr>
              <a:t>ConvLSTM</a:t>
            </a:r>
            <a:r>
              <a:rPr lang="en-HK" altLang="zh-HK" sz="2800" b="0" cap="none" dirty="0">
                <a:solidFill>
                  <a:srgbClr val="0D3E69"/>
                </a:solidFill>
                <a:latin typeface="+mn-lt"/>
                <a:ea typeface="新細明體"/>
                <a:cs typeface="+mn-cs"/>
              </a:rPr>
              <a:t>-GAN</a:t>
            </a:r>
          </a:p>
          <a:p>
            <a:r>
              <a:rPr lang="en-HK" altLang="zh-HK" sz="2800" b="0" cap="none" dirty="0">
                <a:solidFill>
                  <a:srgbClr val="0D3E69"/>
                </a:solidFill>
                <a:latin typeface="+mn-lt"/>
                <a:ea typeface="新細明體"/>
                <a:cs typeface="+mn-cs"/>
              </a:rPr>
              <a:t>on Radar Reflectivity Data</a:t>
            </a:r>
          </a:p>
        </p:txBody>
      </p:sp>
      <p:sp>
        <p:nvSpPr>
          <p:cNvPr id="25" name="矩形: 圓角 3">
            <a:extLst>
              <a:ext uri="{FF2B5EF4-FFF2-40B4-BE49-F238E27FC236}">
                <a16:creationId xmlns:a16="http://schemas.microsoft.com/office/drawing/2014/main" id="{FEC27CD0-47A1-250A-B1E2-AF663B68BB92}"/>
              </a:ext>
            </a:extLst>
          </p:cNvPr>
          <p:cNvSpPr/>
          <p:nvPr/>
        </p:nvSpPr>
        <p:spPr>
          <a:xfrm>
            <a:off x="5869062" y="317325"/>
            <a:ext cx="2093224" cy="391855"/>
          </a:xfrm>
          <a:prstGeom prst="roundRect">
            <a:avLst>
              <a:gd name="adj" fmla="val 50000"/>
            </a:avLst>
          </a:prstGeom>
          <a:solidFill>
            <a:srgbClr val="002744"/>
          </a:solidFill>
          <a:ln w="12700" cap="flat" cmpd="sng" algn="ctr">
            <a:solidFill>
              <a:srgbClr val="002744">
                <a:shade val="50000"/>
              </a:srgbClr>
            </a:solidFill>
            <a:prstDash val="solid"/>
            <a:miter lim="800000"/>
          </a:ln>
          <a:effectLst>
            <a:reflection blurRad="88900" stA="92000" endPos="23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7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XinGothic-W4S"/>
                <a:cs typeface="+mn-cs"/>
              </a:rPr>
              <a:t>ResConvLSTM-GAN</a:t>
            </a:r>
            <a:endParaRPr kumimoji="0" lang="zh-TW" altLang="en-US" sz="17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XinGothic-W4S"/>
              <a:cs typeface="+mn-cs"/>
            </a:endParaRPr>
          </a:p>
        </p:txBody>
      </p:sp>
      <p:sp>
        <p:nvSpPr>
          <p:cNvPr id="26" name="矩形: 圓角 2">
            <a:extLst>
              <a:ext uri="{FF2B5EF4-FFF2-40B4-BE49-F238E27FC236}">
                <a16:creationId xmlns:a16="http://schemas.microsoft.com/office/drawing/2014/main" id="{3F7DF019-1605-1212-7E65-882471FFC062}"/>
              </a:ext>
            </a:extLst>
          </p:cNvPr>
          <p:cNvSpPr/>
          <p:nvPr/>
        </p:nvSpPr>
        <p:spPr>
          <a:xfrm>
            <a:off x="9295265" y="334333"/>
            <a:ext cx="2093224" cy="391855"/>
          </a:xfrm>
          <a:prstGeom prst="roundRect">
            <a:avLst>
              <a:gd name="adj" fmla="val 50000"/>
            </a:avLst>
          </a:prstGeom>
          <a:solidFill>
            <a:srgbClr val="002744"/>
          </a:solidFill>
          <a:ln w="12700" cap="flat" cmpd="sng" algn="ctr">
            <a:solidFill>
              <a:srgbClr val="002744">
                <a:shade val="50000"/>
              </a:srgbClr>
            </a:solidFill>
            <a:prstDash val="solid"/>
            <a:miter lim="800000"/>
          </a:ln>
          <a:effectLst>
            <a:reflection blurRad="88900" stA="92000" endPos="23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XinGothic-W4S"/>
                <a:cs typeface="+mn-cs"/>
              </a:rPr>
              <a:t>Optical Flow 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XinGothic-W4S"/>
              <a:cs typeface="+mn-cs"/>
            </a:endParaRPr>
          </a:p>
        </p:txBody>
      </p:sp>
      <p:sp>
        <p:nvSpPr>
          <p:cNvPr id="27" name="矩形: 圓角 8">
            <a:extLst>
              <a:ext uri="{FF2B5EF4-FFF2-40B4-BE49-F238E27FC236}">
                <a16:creationId xmlns:a16="http://schemas.microsoft.com/office/drawing/2014/main" id="{AC6D164D-F19E-2C71-6314-E48B69E0EB57}"/>
              </a:ext>
            </a:extLst>
          </p:cNvPr>
          <p:cNvSpPr/>
          <p:nvPr/>
        </p:nvSpPr>
        <p:spPr>
          <a:xfrm>
            <a:off x="1391122" y="1086301"/>
            <a:ext cx="2173525" cy="391855"/>
          </a:xfrm>
          <a:prstGeom prst="roundRect">
            <a:avLst>
              <a:gd name="adj" fmla="val 50000"/>
            </a:avLst>
          </a:prstGeom>
          <a:solidFill>
            <a:srgbClr val="002744"/>
          </a:solidFill>
          <a:ln w="12700" cap="flat" cmpd="sng" algn="ctr">
            <a:solidFill>
              <a:srgbClr val="002744">
                <a:shade val="50000"/>
              </a:srgbClr>
            </a:solidFill>
            <a:prstDash val="solid"/>
            <a:miter lim="800000"/>
          </a:ln>
          <a:effectLst>
            <a:reflection blurRad="88900" stA="92000" endPos="23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XinGothic-W4S"/>
                <a:cs typeface="+mn-cs"/>
              </a:rPr>
              <a:t>Actual Observations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XinGothic-W4S"/>
              <a:cs typeface="+mn-cs"/>
            </a:endParaRPr>
          </a:p>
        </p:txBody>
      </p:sp>
      <p:sp>
        <p:nvSpPr>
          <p:cNvPr id="28" name="矩形: 圓角 7">
            <a:extLst>
              <a:ext uri="{FF2B5EF4-FFF2-40B4-BE49-F238E27FC236}">
                <a16:creationId xmlns:a16="http://schemas.microsoft.com/office/drawing/2014/main" id="{78455B1D-D3C1-0515-95BC-AE1DE5F8032C}"/>
              </a:ext>
            </a:extLst>
          </p:cNvPr>
          <p:cNvSpPr/>
          <p:nvPr/>
        </p:nvSpPr>
        <p:spPr>
          <a:xfrm>
            <a:off x="5747774" y="3475683"/>
            <a:ext cx="2093224" cy="391855"/>
          </a:xfrm>
          <a:prstGeom prst="roundRect">
            <a:avLst>
              <a:gd name="adj" fmla="val 50000"/>
            </a:avLst>
          </a:prstGeom>
          <a:solidFill>
            <a:srgbClr val="002744"/>
          </a:solidFill>
          <a:ln w="12700" cap="flat" cmpd="sng" algn="ctr">
            <a:solidFill>
              <a:srgbClr val="002744">
                <a:shade val="50000"/>
              </a:srgbClr>
            </a:solidFill>
            <a:prstDash val="solid"/>
            <a:miter lim="800000"/>
          </a:ln>
          <a:effectLst>
            <a:reflection blurRad="88900" stA="92000" endPos="23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XinGothic-W4S"/>
                <a:cs typeface="+mn-cs"/>
              </a:rPr>
              <a:t>TrajGRU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XinGothic-W4S"/>
              <a:cs typeface="+mn-cs"/>
            </a:endParaRPr>
          </a:p>
        </p:txBody>
      </p:sp>
      <p:sp>
        <p:nvSpPr>
          <p:cNvPr id="29" name="矩形: 圓角 5">
            <a:extLst>
              <a:ext uri="{FF2B5EF4-FFF2-40B4-BE49-F238E27FC236}">
                <a16:creationId xmlns:a16="http://schemas.microsoft.com/office/drawing/2014/main" id="{79DB743C-1192-3698-54B3-A97FD60195C6}"/>
              </a:ext>
            </a:extLst>
          </p:cNvPr>
          <p:cNvSpPr/>
          <p:nvPr/>
        </p:nvSpPr>
        <p:spPr>
          <a:xfrm>
            <a:off x="9265812" y="3456335"/>
            <a:ext cx="2093224" cy="391855"/>
          </a:xfrm>
          <a:prstGeom prst="roundRect">
            <a:avLst>
              <a:gd name="adj" fmla="val 50000"/>
            </a:avLst>
          </a:prstGeom>
          <a:solidFill>
            <a:srgbClr val="002744"/>
          </a:solidFill>
          <a:ln w="12700" cap="flat" cmpd="sng" algn="ctr">
            <a:solidFill>
              <a:srgbClr val="002744">
                <a:shade val="50000"/>
              </a:srgbClr>
            </a:solidFill>
            <a:prstDash val="solid"/>
            <a:miter lim="800000"/>
          </a:ln>
          <a:effectLst>
            <a:reflection blurRad="88900" stA="92000" endPos="23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XinGothic-W4S"/>
                <a:cs typeface="+mn-cs"/>
              </a:rPr>
              <a:t>ConvLSTM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XinGothic-W4S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730E828-A0ED-480A-9279-8A983B5B419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5425843"/>
            <a:ext cx="3845169" cy="14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4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" y="918000"/>
            <a:ext cx="5688000" cy="57672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800" y="908720"/>
            <a:ext cx="5688000" cy="5767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800" y="908720"/>
            <a:ext cx="5688632" cy="576550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B78644B-921B-0F11-5617-EC141AC0D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52584" y="764704"/>
            <a:ext cx="648072" cy="583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" y="918000"/>
            <a:ext cx="5688000" cy="57672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800" y="908720"/>
            <a:ext cx="5688000" cy="57672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800" y="908720"/>
            <a:ext cx="5688000" cy="57672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" y="918000"/>
            <a:ext cx="5688000" cy="57672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" y="918000"/>
            <a:ext cx="5688000" cy="57672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35360" y="908720"/>
            <a:ext cx="1368152" cy="37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414AA-04B0-86EC-BA6E-43928A1C036C}"/>
              </a:ext>
            </a:extLst>
          </p:cNvPr>
          <p:cNvSpPr txBox="1"/>
          <p:nvPr/>
        </p:nvSpPr>
        <p:spPr>
          <a:xfrm>
            <a:off x="346802" y="274592"/>
            <a:ext cx="105069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altLang="zh-HK" sz="2800" dirty="0">
                <a:solidFill>
                  <a:srgbClr val="0D3E69"/>
                </a:solidFill>
                <a:ea typeface="新細明體"/>
              </a:rPr>
              <a:t>R</a:t>
            </a:r>
            <a:r>
              <a:rPr lang="en-US" altLang="zh-HK" sz="2800" dirty="0">
                <a:solidFill>
                  <a:srgbClr val="0D3E69"/>
                </a:solidFill>
                <a:ea typeface="新細明體"/>
              </a:rPr>
              <a:t>es</a:t>
            </a:r>
            <a:r>
              <a:rPr lang="en-HK" altLang="zh-HK" sz="2800" dirty="0" err="1">
                <a:solidFill>
                  <a:srgbClr val="0D3E69"/>
                </a:solidFill>
                <a:ea typeface="新細明體"/>
              </a:rPr>
              <a:t>ConvLSTM</a:t>
            </a:r>
            <a:r>
              <a:rPr lang="en-HK" altLang="zh-HK" sz="2800" dirty="0">
                <a:solidFill>
                  <a:srgbClr val="0D3E69"/>
                </a:solidFill>
                <a:ea typeface="新細明體"/>
              </a:rPr>
              <a:t>-GAN On </a:t>
            </a:r>
            <a:r>
              <a:rPr lang="en-US" altLang="zh-HK" sz="2800" dirty="0">
                <a:solidFill>
                  <a:srgbClr val="0D3E69"/>
                </a:solidFill>
                <a:ea typeface="新細明體"/>
              </a:rPr>
              <a:t>Satellite Nowcast – Tropical Cyclone </a:t>
            </a:r>
            <a:r>
              <a:rPr lang="en-US" altLang="zh-HK" sz="2800" dirty="0" err="1">
                <a:solidFill>
                  <a:srgbClr val="0D3E69"/>
                </a:solidFill>
                <a:ea typeface="新細明體"/>
              </a:rPr>
              <a:t>Hinnamnor</a:t>
            </a:r>
            <a:endParaRPr lang="en-US" altLang="zh-HK" sz="2800" dirty="0">
              <a:solidFill>
                <a:srgbClr val="0D3E69"/>
              </a:solidFill>
              <a:ea typeface="新細明體"/>
            </a:endParaRPr>
          </a:p>
          <a:p>
            <a:endParaRPr lang="zh-HK" altLang="en-US" sz="2400" dirty="0">
              <a:solidFill>
                <a:srgbClr val="0D3E69"/>
              </a:solidFill>
            </a:endParaRPr>
          </a:p>
        </p:txBody>
      </p:sp>
      <p:sp>
        <p:nvSpPr>
          <p:cNvPr id="15" name="矩形: 圓角 8">
            <a:extLst>
              <a:ext uri="{FF2B5EF4-FFF2-40B4-BE49-F238E27FC236}">
                <a16:creationId xmlns:a16="http://schemas.microsoft.com/office/drawing/2014/main" id="{AC6D164D-F19E-2C71-6314-E48B69E0EB57}"/>
              </a:ext>
            </a:extLst>
          </p:cNvPr>
          <p:cNvSpPr/>
          <p:nvPr/>
        </p:nvSpPr>
        <p:spPr>
          <a:xfrm>
            <a:off x="1851796" y="1004816"/>
            <a:ext cx="2173525" cy="391855"/>
          </a:xfrm>
          <a:prstGeom prst="roundRect">
            <a:avLst>
              <a:gd name="adj" fmla="val 50000"/>
            </a:avLst>
          </a:prstGeom>
          <a:solidFill>
            <a:srgbClr val="002744"/>
          </a:solidFill>
          <a:ln w="12700" cap="flat" cmpd="sng" algn="ctr">
            <a:solidFill>
              <a:srgbClr val="002744">
                <a:shade val="50000"/>
              </a:srgbClr>
            </a:solidFill>
            <a:prstDash val="solid"/>
            <a:miter lim="800000"/>
          </a:ln>
          <a:effectLst>
            <a:reflection blurRad="88900" stA="92000" endPos="23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XinGothic-W4S"/>
                <a:cs typeface="+mn-cs"/>
              </a:rPr>
              <a:t>Actual Observations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XinGothic-W4S"/>
              <a:cs typeface="+mn-cs"/>
            </a:endParaRPr>
          </a:p>
        </p:txBody>
      </p:sp>
      <p:sp>
        <p:nvSpPr>
          <p:cNvPr id="18" name="矩形: 圓角 3">
            <a:extLst>
              <a:ext uri="{FF2B5EF4-FFF2-40B4-BE49-F238E27FC236}">
                <a16:creationId xmlns:a16="http://schemas.microsoft.com/office/drawing/2014/main" id="{FEC27CD0-47A1-250A-B1E2-AF663B68BB92}"/>
              </a:ext>
            </a:extLst>
          </p:cNvPr>
          <p:cNvSpPr/>
          <p:nvPr/>
        </p:nvSpPr>
        <p:spPr>
          <a:xfrm>
            <a:off x="7664735" y="1004815"/>
            <a:ext cx="2093224" cy="391855"/>
          </a:xfrm>
          <a:prstGeom prst="roundRect">
            <a:avLst>
              <a:gd name="adj" fmla="val 50000"/>
            </a:avLst>
          </a:prstGeom>
          <a:solidFill>
            <a:srgbClr val="002744"/>
          </a:solidFill>
          <a:ln w="12700" cap="flat" cmpd="sng" algn="ctr">
            <a:solidFill>
              <a:srgbClr val="002744">
                <a:shade val="50000"/>
              </a:srgbClr>
            </a:solidFill>
            <a:prstDash val="solid"/>
            <a:miter lim="800000"/>
          </a:ln>
          <a:effectLst>
            <a:reflection blurRad="88900" stA="92000" endPos="23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7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XinGothic-W4S"/>
                <a:cs typeface="+mn-cs"/>
              </a:rPr>
              <a:t>ResConvLSTM-GAN</a:t>
            </a:r>
            <a:endParaRPr kumimoji="0" lang="zh-TW" altLang="en-US" sz="17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XinGothic-W4S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896ABB-C728-4C51-82C0-3B62E22E3885}"/>
              </a:ext>
            </a:extLst>
          </p:cNvPr>
          <p:cNvSpPr/>
          <p:nvPr/>
        </p:nvSpPr>
        <p:spPr>
          <a:xfrm>
            <a:off x="5007183" y="5513747"/>
            <a:ext cx="6096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/>
            <a:r>
              <a:rPr lang="en-US" altLang="zh-TW" dirty="0"/>
              <a:t>Uses geostationary satellite imagery</a:t>
            </a:r>
          </a:p>
          <a:p>
            <a:pPr marL="285750" indent="-285750"/>
            <a:r>
              <a:rPr lang="en-US" altLang="zh-TW" dirty="0"/>
              <a:t>Enhances rainfall or significant convection nowcasts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an extensive geographical coverage</a:t>
            </a:r>
            <a:r>
              <a:rPr lang="en-US" altLang="zh-TW" dirty="0"/>
              <a:t> for the next four hours.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F59E650-77DB-450D-94BC-DA9ABAEC00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687" y="4856051"/>
            <a:ext cx="4006405" cy="156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b9362a7-d2d1-49c0-b591-c25f2bf94847"/>
  <p:tag name="TEMPPRESENTATIONFILE" val="C:\Users\khwong\AppData\Local\Temp\tmp4713.tmp"/>
  <p:tag name="TEMPMEDIAFILENAME" val="C:\Users\khwong\AppData\Local\Temp\tmp47DF_pred_rover"/>
  <p:tag name="MEDIAFADEDURATION" val="0.2"/>
  <p:tag name="MEDIATRANSPARENCY" val="0.3"/>
  <p:tag name="MEDIACAPTIONSPROMPT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1160da-d783-4100-8fcc-63e53a94254a"/>
  <p:tag name="TEMPPRESENTATIONFILE" val="C:\Users\khwong\AppData\Local\Temp\tmpE72C.tmp"/>
  <p:tag name="TEMPMEDIAFILENAME" val="C:\Users\khwong\AppData\Local\Temp\tmpE7BA_pred_ConvLSTM_GAN_linpix_bilin"/>
  <p:tag name="MEDIAFADEDURATION" val="0.2"/>
  <p:tag name="MEDIATRANSPARENCY" val="0.3"/>
  <p:tag name="MEDIACAPTIONSPROMP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afae3ba-018a-4fd0-bb19-e18956c73e37"/>
  <p:tag name="TEMPPRESENTATIONFILE" val="C:\Users\khwong\AppData\Local\Temp\tmp1D3D.tmp"/>
  <p:tag name="TEMPMEDIAFILENAME" val="C:\Users\khwong\AppData\Local\Temp\tmp1DCB_pred_convlstm"/>
  <p:tag name="MEDIAFADEDURATION" val="0.2"/>
  <p:tag name="MEDIATRANSPARENCY" val="0.3"/>
  <p:tag name="MEDIACAPTIONSPROMPT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41585a-6116-4a61-839a-e958eecf32ca"/>
  <p:tag name="TEMPPRESENTATIONFILE" val="C:\Users\khwong\AppData\Local\Temp\tmp2EA4.tmp"/>
  <p:tag name="TEMPMEDIAFILENAME" val="C:\Users\khwong\AppData\Local\Temp\tmp2FCE_ground_truth"/>
  <p:tag name="MEDIAFADEDURATION" val="0.2"/>
  <p:tag name="MEDIATRANSPARENCY" val="0.3"/>
  <p:tag name="MEDIACAPTIONSPROMPT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e31a653-cd04-48f2-bee6-a1b4296207fe"/>
  <p:tag name="TEMPPRESENTATIONFILE" val="C:\Users\khwong\AppData\Local\Temp\tmpE2CD.tmp"/>
  <p:tag name="TEMPMEDIAFILENAME" val="C:\Users\khwong\AppData\Local\Temp\tmpE36A_pred_trajgru"/>
  <p:tag name="MEDIAFADEDURATION" val="0.2"/>
  <p:tag name="MEDIATRANSPARENCY" val="0.3"/>
  <p:tag name="MEDIACAPTIONSPROMPTED" val="False"/>
</p:tagLst>
</file>

<file path=ppt/theme/theme1.xml><?xml version="1.0" encoding="utf-8"?>
<a:theme xmlns:a="http://schemas.openxmlformats.org/drawingml/2006/main" name="HKO_template_202012_v4">
  <a:themeElements>
    <a:clrScheme name="HKO_v1">
      <a:dk1>
        <a:srgbClr val="002744"/>
      </a:dk1>
      <a:lt1>
        <a:srgbClr val="FFFFFF"/>
      </a:lt1>
      <a:dk2>
        <a:srgbClr val="002744"/>
      </a:dk2>
      <a:lt2>
        <a:srgbClr val="F0F2F3"/>
      </a:lt2>
      <a:accent1>
        <a:srgbClr val="002744"/>
      </a:accent1>
      <a:accent2>
        <a:srgbClr val="004987"/>
      </a:accent2>
      <a:accent3>
        <a:srgbClr val="297BCB"/>
      </a:accent3>
      <a:accent4>
        <a:srgbClr val="004987"/>
      </a:accent4>
      <a:accent5>
        <a:srgbClr val="297BCB"/>
      </a:accent5>
      <a:accent6>
        <a:srgbClr val="002744"/>
      </a:accent6>
      <a:hlink>
        <a:srgbClr val="0000FF"/>
      </a:hlink>
      <a:folHlink>
        <a:srgbClr val="800080"/>
      </a:folHlink>
    </a:clrScheme>
    <a:fontScheme name="HKO Update">
      <a:majorFont>
        <a:latin typeface="Calibri"/>
        <a:ea typeface="Noto Sans CJK TC Bold"/>
        <a:cs typeface=""/>
      </a:majorFont>
      <a:minorFont>
        <a:latin typeface="Calibri"/>
        <a:ea typeface="Noto Sans CJK TC Demi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HKO_template_202012_v4</Template>
  <TotalTime>10612</TotalTime>
  <Words>1316</Words>
  <Application>Microsoft Office PowerPoint</Application>
  <PresentationFormat>寬螢幕</PresentationFormat>
  <Paragraphs>220</Paragraphs>
  <Slides>22</Slides>
  <Notes>22</Notes>
  <HiddenSlides>0</HiddenSlides>
  <MMClips>6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6" baseType="lpstr">
      <vt:lpstr>Segoe UI Semilight</vt:lpstr>
      <vt:lpstr>Calibri</vt:lpstr>
      <vt:lpstr>新細明體</vt:lpstr>
      <vt:lpstr>Calibri Light</vt:lpstr>
      <vt:lpstr>Cambria</vt:lpstr>
      <vt:lpstr>Noto Sans CJK TC Bold</vt:lpstr>
      <vt:lpstr>Times New Roman</vt:lpstr>
      <vt:lpstr>Cambria Math</vt:lpstr>
      <vt:lpstr>Noto Sans CJK TC DemiLight</vt:lpstr>
      <vt:lpstr>Arial</vt:lpstr>
      <vt:lpstr>XinGothic-W4S</vt:lpstr>
      <vt:lpstr>新細明體</vt:lpstr>
      <vt:lpstr>DFKai-SB</vt:lpstr>
      <vt:lpstr>HKO_template_202012_v4</vt:lpstr>
      <vt:lpstr>Latest Developments on  HKO's Tropical Cyclone  Warning Services</vt:lpstr>
      <vt:lpstr>Content</vt:lpstr>
      <vt:lpstr>PowerPoint 簡報</vt:lpstr>
      <vt:lpstr>Dropsonde Flights</vt:lpstr>
      <vt:lpstr>Dropsonde data in 2016-2020</vt:lpstr>
      <vt:lpstr>Content</vt:lpstr>
      <vt:lpstr>ResConvLSTM-GAN</vt:lpstr>
      <vt:lpstr>PowerPoint 簡報</vt:lpstr>
      <vt:lpstr>PowerPoint 簡報</vt:lpstr>
      <vt:lpstr>A New Deep Learning Model for Radar and Satellite Nowcast using Generative Adversarial Network</vt:lpstr>
      <vt:lpstr>Content</vt:lpstr>
      <vt:lpstr>AI-STORMVIS  - Automating Tropical Cyclone Position Analysis and Intensity Estimation  from Satellite Images by Artificial Intelligence</vt:lpstr>
      <vt:lpstr>PowerPoint 簡報</vt:lpstr>
      <vt:lpstr>Absolute Position Error  (Per TC Intensity Class)</vt:lpstr>
      <vt:lpstr>Intensity Mean Error (Per TC Intensity Class)</vt:lpstr>
      <vt:lpstr>Content</vt:lpstr>
      <vt:lpstr>Storm Surge  Probabilistic Forecast</vt:lpstr>
      <vt:lpstr>Storm Surge Probabilistic Forecast </vt:lpstr>
      <vt:lpstr>Storm Surge Probabilistic Forecast </vt:lpstr>
      <vt:lpstr>Example: super typhoon saola</vt:lpstr>
      <vt:lpstr>risk-based products: super typhoon saola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Jennifer Ling YIP</dc:creator>
  <cp:lastModifiedBy>Jennifer Ling YIP</cp:lastModifiedBy>
  <cp:revision>224</cp:revision>
  <cp:lastPrinted>2023-11-09T03:47:35Z</cp:lastPrinted>
  <dcterms:created xsi:type="dcterms:W3CDTF">2023-11-03T03:22:05Z</dcterms:created>
  <dcterms:modified xsi:type="dcterms:W3CDTF">2023-11-22T06:57:21Z</dcterms:modified>
</cp:coreProperties>
</file>